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256" r:id="rId2"/>
    <p:sldId id="259" r:id="rId3"/>
    <p:sldId id="325" r:id="rId4"/>
    <p:sldId id="326" r:id="rId5"/>
    <p:sldId id="328" r:id="rId6"/>
    <p:sldId id="330" r:id="rId7"/>
    <p:sldId id="331" r:id="rId8"/>
    <p:sldId id="327" r:id="rId9"/>
    <p:sldId id="315" r:id="rId10"/>
    <p:sldId id="316" r:id="rId11"/>
    <p:sldId id="323" r:id="rId12"/>
    <p:sldId id="318" r:id="rId13"/>
    <p:sldId id="320" r:id="rId14"/>
    <p:sldId id="334" r:id="rId15"/>
    <p:sldId id="333" r:id="rId16"/>
    <p:sldId id="335" r:id="rId17"/>
    <p:sldId id="324" r:id="rId18"/>
    <p:sldId id="348" r:id="rId19"/>
    <p:sldId id="261" r:id="rId20"/>
    <p:sldId id="262" r:id="rId21"/>
    <p:sldId id="272" r:id="rId22"/>
    <p:sldId id="400" r:id="rId23"/>
    <p:sldId id="336" r:id="rId24"/>
    <p:sldId id="337" r:id="rId25"/>
    <p:sldId id="338" r:id="rId26"/>
    <p:sldId id="339" r:id="rId27"/>
    <p:sldId id="265" r:id="rId28"/>
    <p:sldId id="279" r:id="rId29"/>
    <p:sldId id="340" r:id="rId30"/>
    <p:sldId id="291" r:id="rId31"/>
    <p:sldId id="308" r:id="rId32"/>
    <p:sldId id="401" r:id="rId33"/>
    <p:sldId id="402" r:id="rId34"/>
    <p:sldId id="342" r:id="rId35"/>
    <p:sldId id="343" r:id="rId36"/>
    <p:sldId id="344" r:id="rId37"/>
    <p:sldId id="345" r:id="rId38"/>
    <p:sldId id="346" r:id="rId39"/>
    <p:sldId id="347" r:id="rId40"/>
    <p:sldId id="284" r:id="rId41"/>
    <p:sldId id="299" r:id="rId42"/>
    <p:sldId id="302" r:id="rId43"/>
    <p:sldId id="303" r:id="rId44"/>
    <p:sldId id="300" r:id="rId45"/>
    <p:sldId id="425" r:id="rId46"/>
    <p:sldId id="403" r:id="rId47"/>
    <p:sldId id="415" r:id="rId48"/>
    <p:sldId id="411" r:id="rId49"/>
    <p:sldId id="412" r:id="rId50"/>
    <p:sldId id="413" r:id="rId51"/>
    <p:sldId id="414" r:id="rId52"/>
    <p:sldId id="416" r:id="rId53"/>
    <p:sldId id="301" r:id="rId54"/>
    <p:sldId id="417" r:id="rId55"/>
    <p:sldId id="404" r:id="rId56"/>
    <p:sldId id="405" r:id="rId57"/>
    <p:sldId id="406" r:id="rId58"/>
    <p:sldId id="420" r:id="rId59"/>
    <p:sldId id="409" r:id="rId60"/>
    <p:sldId id="418" r:id="rId61"/>
    <p:sldId id="396" r:id="rId62"/>
    <p:sldId id="393" r:id="rId63"/>
    <p:sldId id="394" r:id="rId64"/>
    <p:sldId id="296" r:id="rId65"/>
    <p:sldId id="399" r:id="rId66"/>
    <p:sldId id="313" r:id="rId67"/>
    <p:sldId id="314" r:id="rId68"/>
    <p:sldId id="392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49" r:id="rId86"/>
    <p:sldId id="350" r:id="rId87"/>
    <p:sldId id="329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  <p:sldId id="385" r:id="rId105"/>
    <p:sldId id="424" r:id="rId106"/>
    <p:sldId id="423" r:id="rId107"/>
    <p:sldId id="386" r:id="rId108"/>
    <p:sldId id="387" r:id="rId109"/>
    <p:sldId id="422" r:id="rId110"/>
    <p:sldId id="419" r:id="rId111"/>
    <p:sldId id="388" r:id="rId112"/>
  </p:sldIdLst>
  <p:sldSz cx="9144000" cy="6858000" type="screen4x3"/>
  <p:notesSz cx="9996488" cy="6864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99"/>
    <a:srgbClr val="91A8D0"/>
    <a:srgbClr val="FF8B8B"/>
    <a:srgbClr val="034F84"/>
    <a:srgbClr val="F70F83"/>
    <a:srgbClr val="F7786B"/>
    <a:srgbClr val="FAC564"/>
    <a:srgbClr val="FF3300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7" autoAdjust="0"/>
    <p:restoredTop sz="86123" autoAdjust="0"/>
  </p:normalViewPr>
  <p:slideViewPr>
    <p:cSldViewPr>
      <p:cViewPr varScale="1">
        <p:scale>
          <a:sx n="136" d="100"/>
          <a:sy n="136" d="100"/>
        </p:scale>
        <p:origin x="152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handoutMaster" Target="handoutMasters/handoutMaster1.xml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1811" cy="343218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62363" y="0"/>
            <a:ext cx="4331811" cy="343218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722D320B-96E9-4450-AAC9-286A103C5881}" type="datetimeFigureOut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9941"/>
            <a:ext cx="4331811" cy="343218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62363" y="6519941"/>
            <a:ext cx="4331811" cy="343218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47AAA450-BC67-42B9-B9C9-C47F9C97BC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993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31811" cy="343218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62363" y="0"/>
            <a:ext cx="4331811" cy="343218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9AEC199F-8036-427E-842E-017AC9C2F32D}" type="datetimeFigureOut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514350"/>
            <a:ext cx="3433762" cy="2574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9649" y="3260566"/>
            <a:ext cx="7997190" cy="3088958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9941"/>
            <a:ext cx="4331811" cy="343218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62363" y="6519941"/>
            <a:ext cx="4331811" cy="343218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C312732F-11F2-4B39-8EB3-9510BA6A37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2366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737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https://www.mysonicwall.com/sonicalert/searchresults.aspx?ev=article&amp;id=74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취약점이 존재하는 코드는 디렉터리 통과 시퀀스가 루트 경로를 지나가는 경우 제대로 처리하지 못함 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/../pathpart2  </a:t>
            </a:r>
            <a:r>
              <a:rPr lang="ko-KR" altLang="en-US" dirty="0" smtClean="0"/>
              <a:t>이 순서 앞에 오는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슬래시 문자 검색은 지정된 버퍼 앞에 있는 메모리 위치에서 잘못 </a:t>
            </a:r>
            <a:r>
              <a:rPr lang="ko-KR" altLang="en-US" dirty="0" err="1" smtClean="0"/>
              <a:t>끝나게됨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스택에</a:t>
            </a:r>
            <a:r>
              <a:rPr lang="ko-KR" altLang="en-US" dirty="0" smtClean="0"/>
              <a:t> 취약한 위치에 슬래시 문자가 </a:t>
            </a:r>
            <a:r>
              <a:rPr lang="ko-KR" altLang="en-US" dirty="0" err="1" smtClean="0"/>
              <a:t>있는경우</a:t>
            </a:r>
            <a:r>
              <a:rPr lang="ko-KR" altLang="en-US" dirty="0" smtClean="0"/>
              <a:t> 소스 문자열이 해당 위치에 복사된다</a:t>
            </a:r>
            <a:r>
              <a:rPr lang="en-US" altLang="ko-KR" dirty="0" smtClean="0"/>
              <a:t>. 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 함수를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두번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호출하면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스택이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공격자에 의해 유리하게 조작 될 수 있음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\..</a:t>
            </a:r>
            <a:r>
              <a:rPr lang="ko-KR" altLang="en-US" dirty="0" smtClean="0"/>
              <a:t>앞에 있는 </a:t>
            </a:r>
            <a:r>
              <a:rPr lang="en-US" altLang="ko-KR" dirty="0" smtClean="0"/>
              <a:t>\</a:t>
            </a:r>
            <a:r>
              <a:rPr lang="ko-KR" altLang="en-US" dirty="0" smtClean="0"/>
              <a:t>을 찾는 도중에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버퍼의 처음</a:t>
            </a:r>
            <a:r>
              <a:rPr lang="en-US" altLang="ko-KR" dirty="0" smtClean="0"/>
              <a:t>(v1)</a:t>
            </a:r>
            <a:r>
              <a:rPr lang="ko-KR" altLang="en-US" dirty="0" smtClean="0"/>
              <a:t>을 만나면 찾기를 중단하고 </a:t>
            </a:r>
            <a:r>
              <a:rPr lang="ko-KR" altLang="en-US" dirty="0" err="1" smtClean="0"/>
              <a:t>리턴함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412">
              <a:defRPr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출처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http://asec.ahnlab.com/1067 [ASEC Threat Research &amp; Response blog]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185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412">
              <a:defRPr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출처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http://asec.ahnlab.com/1067 [ASEC Threat Research &amp; Response blog]</a:t>
            </a:r>
            <a:endParaRPr lang="ko-KR" alt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440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03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303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http://flylib.com/books/en/1.202.1.66/1/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7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https://msdn.microsoft.com/en-us/library/ee441741.aspx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47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88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[MSDN]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The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SMB_FEA data structure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is used in Transaction2 subcommands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		</a:t>
            </a:r>
            <a:r>
              <a:rPr lang="en-US" altLang="ko-KR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and in the NT_TRANSACT_CREATE subcommand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			to encode an extended attribute (EA) name/value pair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127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https://msdn.microsoft.com/en-us/library/ff359296.aspx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47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https://msdn.microsoft.com/en-us/library/ff359296.aspx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16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21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215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3412">
              <a:defRPr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SrvOs2FeaListToNt( 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트리거되는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과정을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SMB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기능과 관련 지어 간단히 설명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74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dirty="0" smtClean="0">
                <a:solidFill>
                  <a:srgbClr val="F70F83"/>
                </a:solidFill>
              </a:rPr>
              <a:t>SrvOs2FeaListSizeToNt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의 </a:t>
            </a:r>
            <a:r>
              <a:rPr lang="ko-KR" altLang="en-US" sz="1200" b="0" dirty="0" err="1" smtClean="0">
                <a:solidFill>
                  <a:srgbClr val="F70F83"/>
                </a:solidFill>
              </a:rPr>
              <a:t>리턴값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(0x10fe8)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이 </a:t>
            </a:r>
            <a:r>
              <a:rPr lang="en-US" altLang="ko-KR" sz="1200" b="0" dirty="0" err="1" smtClean="0">
                <a:solidFill>
                  <a:srgbClr val="F70F83"/>
                </a:solidFill>
              </a:rPr>
              <a:t>SrvAllocateNonPagedPool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의</a:t>
            </a:r>
            <a:r>
              <a:rPr lang="ko-KR" altLang="en-US" sz="1200" b="0" baseline="0" dirty="0" smtClean="0">
                <a:solidFill>
                  <a:srgbClr val="F70F83"/>
                </a:solidFill>
              </a:rPr>
              <a:t> 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첫 번째 인자로 들어간다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.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 </a:t>
            </a:r>
            <a:endParaRPr lang="en-US" altLang="ko-KR" sz="1200" b="0" dirty="0" smtClean="0">
              <a:solidFill>
                <a:srgbClr val="F70F83"/>
              </a:solidFill>
            </a:endParaRPr>
          </a:p>
          <a:p>
            <a:r>
              <a:rPr lang="ko-KR" altLang="en-US" sz="1200" b="0" dirty="0" smtClean="0">
                <a:solidFill>
                  <a:srgbClr val="F70F83"/>
                </a:solidFill>
              </a:rPr>
              <a:t>즉 </a:t>
            </a:r>
            <a:r>
              <a:rPr lang="en-US" altLang="ko-KR" sz="1200" b="0" dirty="0" err="1" smtClean="0">
                <a:solidFill>
                  <a:srgbClr val="F70F83"/>
                </a:solidFill>
              </a:rPr>
              <a:t>fea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가 전환될 </a:t>
            </a:r>
            <a:r>
              <a:rPr lang="en-US" altLang="ko-KR" sz="1200" b="0" dirty="0" err="1" smtClean="0">
                <a:solidFill>
                  <a:srgbClr val="F70F83"/>
                </a:solidFill>
              </a:rPr>
              <a:t>ntfea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 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크기 만큼 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pool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을 할당한다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.</a:t>
            </a:r>
            <a:endParaRPr lang="ko-KR" altLang="en-US" sz="1200" b="0" dirty="0" smtClean="0">
              <a:solidFill>
                <a:srgbClr val="F70F83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39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</a:t>
            </a:r>
            <a:r>
              <a:rPr lang="en-US" altLang="ko-KR" dirty="0" smtClean="0"/>
              <a:t>SMB</a:t>
            </a:r>
            <a:r>
              <a:rPr lang="ko-KR" altLang="en-US" baseline="0" dirty="0" smtClean="0"/>
              <a:t>를 왜 연구해야 하나</a:t>
            </a:r>
            <a:r>
              <a:rPr lang="en-US" altLang="ko-KR" baseline="0" dirty="0" smtClean="0"/>
              <a:t>?!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511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74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079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92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743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852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legacy</a:t>
            </a:r>
            <a:r>
              <a:rPr lang="en-US" altLang="ko-KR" baseline="0" dirty="0" smtClean="0"/>
              <a:t> code</a:t>
            </a:r>
            <a:r>
              <a:rPr lang="ko-KR" altLang="en-US" baseline="0" dirty="0" smtClean="0"/>
              <a:t>라서 이런 문제점이 아직 존재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당연히 </a:t>
            </a:r>
            <a:r>
              <a:rPr lang="en-US" altLang="ko-KR" baseline="0" dirty="0" smtClean="0"/>
              <a:t>2byte </a:t>
            </a:r>
            <a:r>
              <a:rPr lang="ko-KR" altLang="en-US" baseline="0" dirty="0" smtClean="0"/>
              <a:t>내로 할 거라고 믿고 구현해서 문제가 생김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8715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dirty="0" smtClean="0">
                <a:solidFill>
                  <a:srgbClr val="F70F83"/>
                </a:solidFill>
              </a:rPr>
              <a:t>SrvOs2FeaListSizeToNt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의 </a:t>
            </a:r>
            <a:r>
              <a:rPr lang="ko-KR" altLang="en-US" sz="1200" b="0" dirty="0" err="1" smtClean="0">
                <a:solidFill>
                  <a:srgbClr val="F70F83"/>
                </a:solidFill>
              </a:rPr>
              <a:t>리턴값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(0x10fe8)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이 </a:t>
            </a:r>
            <a:r>
              <a:rPr lang="en-US" altLang="ko-KR" sz="1200" b="0" dirty="0" err="1" smtClean="0">
                <a:solidFill>
                  <a:srgbClr val="F70F83"/>
                </a:solidFill>
              </a:rPr>
              <a:t>SrvAllocateNonPagedPool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의</a:t>
            </a:r>
            <a:r>
              <a:rPr lang="ko-KR" altLang="en-US" sz="1200" b="0" baseline="0" dirty="0" smtClean="0">
                <a:solidFill>
                  <a:srgbClr val="F70F83"/>
                </a:solidFill>
              </a:rPr>
              <a:t> 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첫 번째 인자로 들어간다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.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 </a:t>
            </a:r>
            <a:endParaRPr lang="en-US" altLang="ko-KR" sz="1200" b="0" dirty="0" smtClean="0">
              <a:solidFill>
                <a:srgbClr val="F70F83"/>
              </a:solidFill>
            </a:endParaRPr>
          </a:p>
          <a:p>
            <a:r>
              <a:rPr lang="ko-KR" altLang="en-US" sz="1200" b="0" dirty="0" smtClean="0">
                <a:solidFill>
                  <a:srgbClr val="F70F83"/>
                </a:solidFill>
              </a:rPr>
              <a:t>즉 </a:t>
            </a:r>
            <a:r>
              <a:rPr lang="en-US" altLang="ko-KR" sz="1200" b="0" dirty="0" err="1" smtClean="0">
                <a:solidFill>
                  <a:srgbClr val="F70F83"/>
                </a:solidFill>
              </a:rPr>
              <a:t>fea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가 전환될 </a:t>
            </a:r>
            <a:r>
              <a:rPr lang="en-US" altLang="ko-KR" sz="1200" b="0" dirty="0" err="1" smtClean="0">
                <a:solidFill>
                  <a:srgbClr val="F70F83"/>
                </a:solidFill>
              </a:rPr>
              <a:t>ntfea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 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크기 만큼 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pool</a:t>
            </a:r>
            <a:r>
              <a:rPr lang="ko-KR" altLang="en-US" sz="1200" b="0" dirty="0" smtClean="0">
                <a:solidFill>
                  <a:srgbClr val="F70F83"/>
                </a:solidFill>
              </a:rPr>
              <a:t>을 할당한다</a:t>
            </a:r>
            <a:r>
              <a:rPr lang="en-US" altLang="ko-KR" sz="1200" b="0" dirty="0" smtClean="0">
                <a:solidFill>
                  <a:srgbClr val="F70F83"/>
                </a:solidFill>
              </a:rPr>
              <a:t>.</a:t>
            </a:r>
          </a:p>
          <a:p>
            <a:endParaRPr lang="en-US" altLang="ko-KR" sz="1200" b="0" dirty="0" smtClean="0">
              <a:solidFill>
                <a:srgbClr val="F70F83"/>
              </a:solidFill>
            </a:endParaRPr>
          </a:p>
          <a:p>
            <a:endParaRPr lang="ko-KR" altLang="en-US" sz="1200" b="0" dirty="0" smtClean="0">
              <a:solidFill>
                <a:srgbClr val="F70F83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392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719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464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진실은 이사님이 시켜서 </a:t>
            </a:r>
            <a:r>
              <a:rPr lang="ko-KR" altLang="en-US" dirty="0" err="1" smtClean="0"/>
              <a:t>ㅋㅋ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12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128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http://blog.trendmicro.com/trendlabs-security-intelligence/ms17-010-eternalblue/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637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malicious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fea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직전의 마지막 정상 </a:t>
            </a:r>
            <a:r>
              <a:rPr lang="en-US" altLang="ko-KR" baseline="0" dirty="0" err="1" smtClean="0"/>
              <a:t>fea</a:t>
            </a:r>
            <a:r>
              <a:rPr lang="en-US" altLang="ko-KR" baseline="0" dirty="0" smtClean="0"/>
              <a:t>(0xf3bd </a:t>
            </a:r>
            <a:r>
              <a:rPr lang="ko-KR" altLang="en-US" baseline="0" dirty="0" smtClean="0"/>
              <a:t>크기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</a:t>
            </a:r>
            <a:r>
              <a:rPr lang="en-US" altLang="ko-KR" baseline="0" dirty="0" err="1" smtClean="0"/>
              <a:t>memmove</a:t>
            </a:r>
            <a:r>
              <a:rPr lang="ko-KR" altLang="en-US" baseline="0" dirty="0" smtClean="0"/>
              <a:t>하기 직전에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memmove</a:t>
            </a:r>
            <a:r>
              <a:rPr lang="ko-KR" altLang="en-US" baseline="0" dirty="0" smtClean="0"/>
              <a:t>의 </a:t>
            </a:r>
            <a:r>
              <a:rPr lang="en-US" altLang="ko-KR" baseline="0" dirty="0" err="1" smtClean="0"/>
              <a:t>dest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값인 </a:t>
            </a:r>
            <a:r>
              <a:rPr lang="en-US" altLang="ko-KR" baseline="0" dirty="0" err="1" smtClean="0"/>
              <a:t>rcx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 영역을 </a:t>
            </a:r>
            <a:r>
              <a:rPr lang="en-US" altLang="ko-KR" baseline="0" dirty="0" smtClean="0"/>
              <a:t>!pool</a:t>
            </a:r>
            <a:r>
              <a:rPr lang="ko-KR" altLang="en-US" baseline="0" dirty="0" smtClean="0"/>
              <a:t>로 알아본 것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때까지는 </a:t>
            </a:r>
            <a:r>
              <a:rPr lang="en-US" altLang="ko-KR" baseline="0" dirty="0" smtClean="0"/>
              <a:t>srv.sys </a:t>
            </a:r>
            <a:r>
              <a:rPr lang="ko-KR" altLang="en-US" baseline="0" dirty="0" smtClean="0"/>
              <a:t>영역에 </a:t>
            </a:r>
            <a:r>
              <a:rPr lang="en-US" altLang="ko-KR" baseline="0" dirty="0" err="1" smtClean="0"/>
              <a:t>memmove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중임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702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128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128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Direct I/O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Drivers for devices that can transfer large amounts of data at a time should use direct I/O for those transfers. Using direct I/O for large transfers improves a driver's performance,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128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https://www.coresecurity.com/blog/getting-physical-extreme-abuse-of-intel-based-paging-systems-part-3-windows-hals-heap</a:t>
            </a:r>
          </a:p>
          <a:p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Windows is booting, one of the first modules to be loaded is HAL.DLL (Hardware Abstraction Layer).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module, that runs in kernel mode, is used to abstract the Windows kernel from basic hardware like APIC, I/O PORTS, etc.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way, the Windows kernel is able to interact with different architectures by calling to the same HAL.DLL exported functions.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run, HAL.DLL needs stack and heap, like the 99.99% of the modules written for Windows.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interesting thing can be seen in the HEAP side, because it's created by HAL.DLL during the booting process.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really interesting here is that, this HEAP is ALWAYS mapped at the same virtual address, at least since Windows 2000.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79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진실은 이사님이 시켜서 </a:t>
            </a:r>
            <a:r>
              <a:rPr lang="ko-KR" altLang="en-US" smtClean="0"/>
              <a:t>ㅋㅋ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 smtClean="0"/>
              <a:t># offset 	0x58 (VOID*) : pointer to a </a:t>
            </a:r>
            <a:r>
              <a:rPr lang="en-US" altLang="ko-KR" dirty="0" err="1" smtClean="0"/>
              <a:t>struct</a:t>
            </a:r>
            <a:r>
              <a:rPr lang="en-US" altLang="ko-KR" dirty="0" smtClean="0"/>
              <a:t> contained pointer to function. the pointer to function is called when done receiving SMB request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981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때 </a:t>
            </a:r>
            <a:r>
              <a:rPr lang="en-US" altLang="ko-KR" dirty="0" err="1" smtClean="0"/>
              <a:t>rbx</a:t>
            </a:r>
            <a:r>
              <a:rPr lang="ko-KR" altLang="en-US" dirty="0" smtClean="0"/>
              <a:t>에 들어있는 값들을 쭉 봤더니 오른쪽과 같음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장부터 자세히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493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128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때 </a:t>
            </a:r>
            <a:r>
              <a:rPr lang="en-US" altLang="ko-KR" dirty="0" err="1" smtClean="0"/>
              <a:t>rbx</a:t>
            </a:r>
            <a:r>
              <a:rPr lang="ko-KR" altLang="en-US" dirty="0" smtClean="0"/>
              <a:t>에 들어있는 값들을 쭉 봤더니 오른쪽과 같음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다음 장부터 자세히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1493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well</a:t>
            </a:r>
            <a:r>
              <a:rPr lang="en-US" altLang="ko-KR" baseline="0" dirty="0" smtClean="0"/>
              <a:t> formed </a:t>
            </a:r>
            <a:r>
              <a:rPr lang="en-US" altLang="ko-KR" baseline="0" dirty="0" err="1" smtClean="0"/>
              <a:t>fea</a:t>
            </a:r>
            <a:r>
              <a:rPr lang="en-US" altLang="ko-KR" baseline="0" dirty="0" smtClean="0"/>
              <a:t> (000 600</a:t>
            </a:r>
            <a:r>
              <a:rPr lang="ko-KR" altLang="en-US" baseline="0" dirty="0" smtClean="0"/>
              <a:t>개 </a:t>
            </a:r>
            <a:r>
              <a:rPr lang="en-US" altLang="ko-KR" baseline="0" dirty="0" err="1" smtClean="0"/>
              <a:t>fea</a:t>
            </a:r>
            <a:r>
              <a:rPr lang="ko-KR" altLang="en-US" baseline="0" dirty="0" smtClean="0"/>
              <a:t>랑 </a:t>
            </a:r>
            <a:r>
              <a:rPr lang="en-US" altLang="ko-KR" baseline="0" dirty="0" smtClean="0"/>
              <a:t>f3bd </a:t>
            </a:r>
            <a:r>
              <a:rPr lang="en-US" altLang="ko-KR" baseline="0" dirty="0" err="1" smtClean="0"/>
              <a:t>fea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시작부분까지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정상 </a:t>
            </a:r>
            <a:r>
              <a:rPr lang="en-US" altLang="ko-KR" baseline="0" dirty="0" err="1" smtClean="0"/>
              <a:t>fea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637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well</a:t>
            </a:r>
            <a:r>
              <a:rPr lang="en-US" altLang="ko-KR" baseline="0" dirty="0" smtClean="0"/>
              <a:t> formed </a:t>
            </a:r>
            <a:r>
              <a:rPr lang="en-US" altLang="ko-KR" baseline="0" dirty="0" err="1" smtClean="0"/>
              <a:t>fea</a:t>
            </a:r>
            <a:r>
              <a:rPr lang="en-US" altLang="ko-KR" baseline="0" dirty="0" smtClean="0"/>
              <a:t> (000 600</a:t>
            </a:r>
            <a:r>
              <a:rPr lang="ko-KR" altLang="en-US" baseline="0" dirty="0" smtClean="0"/>
              <a:t>개 </a:t>
            </a:r>
            <a:r>
              <a:rPr lang="en-US" altLang="ko-KR" baseline="0" dirty="0" err="1" smtClean="0"/>
              <a:t>fea</a:t>
            </a:r>
            <a:r>
              <a:rPr lang="ko-KR" altLang="en-US" baseline="0" dirty="0" smtClean="0"/>
              <a:t>랑 </a:t>
            </a:r>
            <a:r>
              <a:rPr lang="en-US" altLang="ko-KR" baseline="0" dirty="0" smtClean="0"/>
              <a:t>f3bd </a:t>
            </a:r>
            <a:r>
              <a:rPr lang="en-US" altLang="ko-KR" baseline="0" dirty="0" err="1" smtClean="0"/>
              <a:t>fea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시작부분까지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637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last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fea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637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shellcode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637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call </a:t>
            </a:r>
            <a:r>
              <a:rPr lang="en-US" altLang="ko-KR" dirty="0" err="1" smtClean="0"/>
              <a:t>shellcode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6637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299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737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3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3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128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https://ko.wikipedia.org/wiki/%EC%BD%98%ED%94%BC%EC%BB%A4</a:t>
            </a:r>
          </a:p>
          <a:p>
            <a:r>
              <a:rPr lang="en-US" altLang="ko-KR" smtClean="0"/>
              <a:t>rpc</a:t>
            </a:r>
            <a:r>
              <a:rPr lang="ko-KR" altLang="en-US" smtClean="0"/>
              <a:t>오버플로우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줄 </a:t>
            </a:r>
            <a:r>
              <a:rPr lang="en-US" altLang="ko-KR" dirty="0" smtClean="0"/>
              <a:t>: “SMB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프로토콜이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를 추가했는데 맞는지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http://www.cvedetails.com/cve/cve-2008-4250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593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51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985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https://source.winehq.org/source/include/ddk/wdm.h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2732F-11F2-4B39-8EB3-9510BA6A37C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8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named</a:t>
            </a:r>
            <a:r>
              <a:rPr lang="en-US" altLang="ko-KR" baseline="0" dirty="0" smtClean="0"/>
              <a:t> pipe</a:t>
            </a:r>
            <a:r>
              <a:rPr lang="ko-KR" altLang="en-US" baseline="0" dirty="0" smtClean="0"/>
              <a:t>를 통해서 해당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함수를 공유하여 호출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smb</a:t>
            </a:r>
            <a:r>
              <a:rPr lang="ko-KR" altLang="en-US" baseline="0" dirty="0" smtClean="0"/>
              <a:t>프로토콜에서 </a:t>
            </a:r>
            <a:r>
              <a:rPr lang="en-US" altLang="ko-KR" baseline="0" dirty="0" err="1" smtClean="0"/>
              <a:t>rpc</a:t>
            </a:r>
            <a:r>
              <a:rPr lang="ko-KR" altLang="en-US" baseline="0" dirty="0" smtClean="0"/>
              <a:t>를 이용함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1AFF8-974E-4D87-9035-B1F6370CFB0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3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62D14-D3DE-4771-927E-CA629B9F2F59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4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9190-5B64-401A-AF95-B31575D41CB3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193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4188-21B8-4264-B25F-6F33023A9AC6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5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4B03-8B90-4201-AEC6-61AC844889E5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8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22802-D81F-4700-849E-45E1CD941D88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64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3DEB-6305-4877-82BB-75F266A7E5FB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62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307F-8EE0-43DE-B1C6-E818FB8EC749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57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0E0C8-A9F1-48FA-B848-B41D05676FD1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43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9605-550F-4D6D-8324-38FF5BCB8F38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5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34135-8D0C-4FC6-996A-E14D83874CCD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85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5EE6-1B7E-46EE-AD15-6307C71E5800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7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DD241-9CED-4F6B-89CF-13AA7FC084C4}" type="datetime1">
              <a:rPr lang="ko-KR" altLang="en-US" smtClean="0"/>
              <a:t>2017. 6. 29.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6AA43-B64D-4CE0-A10F-0DFA392C1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76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2.xml"/><Relationship Id="rId5" Type="http://schemas.openxmlformats.org/officeDocument/2006/relationships/image" Target="../media/image2.png"/><Relationship Id="rId6" Type="http://schemas.openxmlformats.org/officeDocument/2006/relationships/image" Target="../media/image6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ee441741.aspx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1.xml"/><Relationship Id="rId5" Type="http://schemas.openxmlformats.org/officeDocument/2006/relationships/image" Target="../media/image2.png"/><Relationship Id="rId6" Type="http://schemas.openxmlformats.org/officeDocument/2006/relationships/image" Target="../media/image4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CoreSecurity/impacket/blob/master/impacket/smb.py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7.tiff"/><Relationship Id="rId5" Type="http://schemas.openxmlformats.org/officeDocument/2006/relationships/image" Target="../media/image5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852936"/>
            <a:ext cx="7772400" cy="1008112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  <a:cs typeface="THE외계인설명서" pitchFamily="18" charset="-127"/>
              </a:rPr>
              <a:t>SMB </a:t>
            </a:r>
            <a:r>
              <a:rPr lang="ko-KR" altLang="en-US" sz="4800" dirty="0" err="1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  <a:cs typeface="THE외계인설명서" pitchFamily="18" charset="-127"/>
              </a:rPr>
              <a:t>너로정했다</a:t>
            </a:r>
            <a:r>
              <a:rPr lang="ko-KR" altLang="en-US" sz="48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  <a:cs typeface="THE외계인설명서" pitchFamily="18" charset="-127"/>
              </a:rPr>
              <a:t> </a:t>
            </a:r>
            <a:r>
              <a:rPr lang="ko-KR" altLang="en-US" sz="4800" dirty="0" err="1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  <a:cs typeface="THE외계인설명서" pitchFamily="18" charset="-127"/>
              </a:rPr>
              <a:t>ㅇ</a:t>
            </a:r>
            <a:r>
              <a:rPr lang="en-US" altLang="ko-KR" sz="48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  <a:cs typeface="THE외계인설명서" pitchFamily="18" charset="-127"/>
              </a:rPr>
              <a:t>&lt;-&lt;</a:t>
            </a:r>
            <a:endParaRPr lang="ko-KR" altLang="en-US" sz="48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  <a:cs typeface="THE외계인설명서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3568" y="4030216"/>
            <a:ext cx="7776864" cy="1487016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err="1" smtClean="0">
                <a:solidFill>
                  <a:schemeClr val="bg1">
                    <a:lumMod val="75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Blackperl</a:t>
            </a:r>
            <a:r>
              <a:rPr lang="en-US" altLang="ko-KR" sz="2800" dirty="0" smtClean="0">
                <a:solidFill>
                  <a:schemeClr val="bg1">
                    <a:lumMod val="75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 Security</a:t>
            </a:r>
            <a:endParaRPr lang="ko-KR" altLang="en-US" sz="2800" dirty="0">
              <a:solidFill>
                <a:schemeClr val="bg1">
                  <a:lumMod val="75000"/>
                </a:schemeClr>
              </a:solidFill>
              <a:latin typeface="THE외계인설명서" pitchFamily="18" charset="-127"/>
              <a:ea typeface="THE외계인설명서" pitchFamily="18" charset="-127"/>
              <a:cs typeface="THE외계인설명서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55576" y="3861048"/>
            <a:ext cx="77048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부제목 2"/>
          <p:cNvSpPr txBox="1">
            <a:spLocks/>
          </p:cNvSpPr>
          <p:nvPr/>
        </p:nvSpPr>
        <p:spPr>
          <a:xfrm>
            <a:off x="719572" y="5528610"/>
            <a:ext cx="7776864" cy="76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이지훈</a:t>
            </a:r>
            <a:r>
              <a:rPr lang="en-US" altLang="ko-KR" sz="2800" dirty="0">
                <a:solidFill>
                  <a:schemeClr val="bg1">
                    <a:lumMod val="75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, </a:t>
            </a:r>
            <a:r>
              <a:rPr lang="ko-KR" altLang="en-US" sz="2800" dirty="0">
                <a:solidFill>
                  <a:schemeClr val="bg1">
                    <a:lumMod val="75000"/>
                  </a:schemeClr>
                </a:solidFill>
                <a:latin typeface="THE외계인설명서" pitchFamily="18" charset="-127"/>
                <a:ea typeface="THE외계인설명서" pitchFamily="18" charset="-127"/>
                <a:cs typeface="THE외계인설명서" pitchFamily="18" charset="-127"/>
              </a:rPr>
              <a:t>최진영</a:t>
            </a:r>
          </a:p>
        </p:txBody>
      </p:sp>
    </p:spTree>
    <p:extLst>
      <p:ext uri="{BB962C8B-B14F-4D97-AF65-F5344CB8AC3E}">
        <p14:creationId xmlns:p14="http://schemas.microsoft.com/office/powerpoint/2010/main" val="217724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</a:t>
            </a:r>
            <a:r>
              <a:rPr lang="en-US" altLang="ko-KR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1744612"/>
            <a:ext cx="8130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배경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78860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2008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10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월부터 확산되기 시작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Server Service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취약점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(CVE-2008-4250)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이용하여 공격 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이에 대해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MS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웜의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작동을 중지할 수 있는 패치를 배포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(MS08-067)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Conficker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등장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이후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여러 변종이 추가로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발생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Conficker.A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Conficker.B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Conficker.C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b="1" dirty="0" err="1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Conficker.D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71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400504" y="1988840"/>
            <a:ext cx="3941868" cy="3415450"/>
            <a:chOff x="400504" y="1988840"/>
            <a:chExt cx="3941868" cy="341545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04" y="1988840"/>
              <a:ext cx="3941868" cy="341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91108" y="2034526"/>
              <a:ext cx="3352630" cy="3369764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958" y="2492896"/>
            <a:ext cx="5497966" cy="1943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슬라이드 번호 개체 틀 2"/>
          <p:cNvSpPr txBox="1">
            <a:spLocks/>
          </p:cNvSpPr>
          <p:nvPr/>
        </p:nvSpPr>
        <p:spPr>
          <a:xfrm>
            <a:off x="107504" y="6213177"/>
            <a:ext cx="5914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7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7924" y="1696116"/>
            <a:ext cx="7757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동적 데이터를 다루는 커맨드만 따로 리스트화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대부분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TransAction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command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관련이 있음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59632" y="2780928"/>
            <a:ext cx="6696744" cy="331707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447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101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86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7924" y="1696116"/>
            <a:ext cx="7757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랜덤한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동적 데이터를 만들어 전송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05318"/>
              </p:ext>
            </p:extLst>
          </p:nvPr>
        </p:nvGraphicFramePr>
        <p:xfrm>
          <a:off x="2211625" y="2348880"/>
          <a:ext cx="3296479" cy="32015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96479"/>
              </a:tblGrid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SMB Header</a:t>
                      </a:r>
                      <a:endParaRPr lang="ko-KR" altLang="en-US" b="1" dirty="0"/>
                    </a:p>
                  </a:txBody>
                  <a:tcPr/>
                </a:tc>
              </a:tr>
              <a:tr h="11521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SMB</a:t>
                      </a:r>
                      <a:r>
                        <a:rPr lang="en-US" altLang="ko-KR" b="1" baseline="0" dirty="0" smtClean="0"/>
                        <a:t> Parameter</a:t>
                      </a:r>
                      <a:endParaRPr lang="en-US" altLang="ko-KR" b="1" dirty="0" smtClean="0"/>
                    </a:p>
                    <a:p>
                      <a:pPr latinLnBrk="1"/>
                      <a:r>
                        <a:rPr lang="en-US" altLang="ko-KR" dirty="0" smtClean="0"/>
                        <a:t>TRANS2_OPEN2</a:t>
                      </a:r>
                    </a:p>
                    <a:p>
                      <a:pPr latinLnBrk="1"/>
                      <a:r>
                        <a:rPr lang="en-US" altLang="ko-KR" dirty="0" smtClean="0"/>
                        <a:t>TRANS2_FIND_FIRST2</a:t>
                      </a:r>
                    </a:p>
                    <a:p>
                      <a:pPr latinLnBrk="1"/>
                      <a:r>
                        <a:rPr lang="en-US" altLang="ko-KR" baseline="0" dirty="0" smtClean="0"/>
                        <a:t>          ………..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en-US" altLang="ko-KR" dirty="0" smtClean="0"/>
                        <a:t>TRANS2_QUERY_FILE_INFORMATION</a:t>
                      </a:r>
                      <a:endParaRPr lang="ko-KR" altLang="en-US" dirty="0"/>
                    </a:p>
                  </a:txBody>
                  <a:tcPr/>
                </a:tc>
              </a:tr>
              <a:tr h="10321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Data</a:t>
                      </a:r>
                      <a:endParaRPr lang="ko-KR" alt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직선 연결선 12"/>
          <p:cNvCxnSpPr/>
          <p:nvPr/>
        </p:nvCxnSpPr>
        <p:spPr>
          <a:xfrm flipH="1">
            <a:off x="5508104" y="3573016"/>
            <a:ext cx="792088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직사각형 2"/>
          <p:cNvSpPr/>
          <p:nvPr/>
        </p:nvSpPr>
        <p:spPr>
          <a:xfrm>
            <a:off x="4585423" y="5641517"/>
            <a:ext cx="1326154" cy="8338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Random Data </a:t>
            </a:r>
            <a:endParaRPr lang="ko-KR" altLang="en-US" b="1" dirty="0"/>
          </a:p>
        </p:txBody>
      </p:sp>
      <p:sp>
        <p:nvSpPr>
          <p:cNvPr id="15" name="직사각형 14"/>
          <p:cNvSpPr/>
          <p:nvPr/>
        </p:nvSpPr>
        <p:spPr>
          <a:xfrm>
            <a:off x="3275856" y="4639614"/>
            <a:ext cx="1368152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Random Data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" name="굽은 화살표 3"/>
          <p:cNvSpPr/>
          <p:nvPr/>
        </p:nvSpPr>
        <p:spPr>
          <a:xfrm rot="16200000">
            <a:off x="3718207" y="5625244"/>
            <a:ext cx="792088" cy="576064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90667" y="3434516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Random Command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선택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75656" y="584336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Data Create and Insert</a:t>
            </a:r>
            <a:endParaRPr lang="ko-KR" altLang="en-US" sz="1400" b="1" dirty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68727" y="5569601"/>
            <a:ext cx="1944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FeaList</a:t>
            </a:r>
            <a:endParaRPr lang="en-US" altLang="ko-KR" sz="1400" b="1" dirty="0" smtClean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b="1" dirty="0" err="1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GeaList</a:t>
            </a:r>
            <a:endParaRPr lang="en-US" altLang="ko-KR" sz="1400" b="1" dirty="0" smtClean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Time</a:t>
            </a:r>
          </a:p>
          <a:p>
            <a:r>
              <a:rPr lang="en-US" altLang="ko-KR" sz="14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…</a:t>
            </a:r>
            <a:endParaRPr lang="ko-KR" altLang="en-US" sz="1400" b="1" dirty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8" name="직사각형 17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슬라이드 번호 개체 틀 2"/>
          <p:cNvSpPr txBox="1">
            <a:spLocks/>
          </p:cNvSpPr>
          <p:nvPr/>
        </p:nvSpPr>
        <p:spPr>
          <a:xfrm>
            <a:off x="236140" y="6213177"/>
            <a:ext cx="447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18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9563" y="2413804"/>
            <a:ext cx="75508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지금도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Fuzzer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돌아가고 있지만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아직까지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CRASH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발생하지 않았다고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But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발표는 해야 하니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So...</a:t>
            </a:r>
            <a:endParaRPr lang="en-US" altLang="ko-KR" b="1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1744612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And..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5" name="직사각형 14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447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103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320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9087" y="2420888"/>
            <a:ext cx="775736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Fuzzer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아직 결과가 나오지 않아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동시에 코드 오디팅을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진행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1744612"/>
            <a:ext cx="2495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Code Auditing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5" name="직사각형 14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Code Auditing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447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73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9087" y="2420888"/>
            <a:ext cx="775736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→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하나의 취약점 발견</a:t>
            </a:r>
            <a:endParaRPr lang="en-US" altLang="ko-KR" b="1" dirty="0" smtClean="0">
              <a:solidFill>
                <a:srgbClr val="002060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7/8/8.1/10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32/64bit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최신 버전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원격으로 취약점 발생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해당 취약점은 아직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패치되지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않았고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ZDI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제보중인 상태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패치 후 </a:t>
            </a:r>
            <a:r>
              <a:rPr lang="en-US" altLang="ko-KR" b="1" dirty="0" err="1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Blackperl</a:t>
            </a:r>
            <a:r>
              <a:rPr lang="en-US" altLang="ko-KR" b="1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 blog </a:t>
            </a:r>
            <a:r>
              <a:rPr lang="en-US" altLang="ko-KR" sz="1500" dirty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sz="1500" u="sng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bpsecblog.wordpress.com</a:t>
            </a:r>
            <a:r>
              <a:rPr lang="en-US" altLang="ko-KR" sz="1500" dirty="0" smtClean="0">
                <a:solidFill>
                  <a:srgbClr val="002060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자료 공개 예정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1744612"/>
            <a:ext cx="24956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Code Auditing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5" name="직사각형 14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Code Auditing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447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79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748883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Let’s get blue screen! Yeah!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236140" y="6213177"/>
            <a:ext cx="447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92" y="1460030"/>
            <a:ext cx="6516216" cy="48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748883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Let’s get blue screen! Yeah!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236140" y="6213177"/>
            <a:ext cx="447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107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" name="yea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5820" y="1360800"/>
            <a:ext cx="7812360" cy="470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0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99593" y="2538770"/>
            <a:ext cx="7704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다른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OS(MAC, Linux)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존재하는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Legacy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코드들 또한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			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비슷한 취약점을 지니고 있지 않을까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SMBv2, SMBv3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또한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	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SMBv1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과는 다른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동적 데이터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다루지 않을까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592" y="1744612"/>
            <a:ext cx="31213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더 나아가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해 볼거리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s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5" name="직사각형 14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And…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447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10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99593" y="2538770"/>
            <a:ext cx="7704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해당 취약점은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30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년 전의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legacy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코드를 그대로 사용했기 때문에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발생한 것임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철옹성같이 보안이 강력할 것 같지만 찾아보면 의외로 약한 부분이 존재함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한달동안 너무 힘들었어</a:t>
            </a:r>
            <a:r>
              <a:rPr lang="mr-IN" altLang="ko-KR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…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놀러가자</a:t>
            </a:r>
            <a:r>
              <a:rPr lang="mr-IN" altLang="ko-KR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…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!!!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9592" y="1744612"/>
            <a:ext cx="24272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마무리를 하며</a:t>
            </a:r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…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5" name="직사각형 14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And…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4474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109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2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2515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Vulnerable OS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445711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2000 SP4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XP SP3, SP2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Server 2003 SP1, SP2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Vista SP1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Windows Server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2008, and 7 Pre-Beta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</a:t>
            </a:r>
            <a:r>
              <a:rPr lang="en-US" altLang="ko-KR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Background</a:t>
            </a:r>
          </a:p>
        </p:txBody>
      </p: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11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548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347670" y="2743760"/>
            <a:ext cx="4422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6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THE END</a:t>
            </a:r>
          </a:p>
          <a:p>
            <a:pPr algn="ctr"/>
            <a:r>
              <a:rPr lang="en-US" altLang="ko-KR" sz="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THANK YOU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2699792" y="3351659"/>
            <a:ext cx="367240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26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48793" y="2924944"/>
            <a:ext cx="44223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QUESTION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639149"/>
            <a:ext cx="6732240" cy="321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</a:t>
            </a:r>
            <a:r>
              <a:rPr lang="en-US" altLang="ko-KR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Vulnerability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1744612"/>
            <a:ext cx="53075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MS08-067 (CVE-2008-4250)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667724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Server Service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컴퓨터 네트워크 상에서 파일이나 프린터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named-pipe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공유하는 기능을 제공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RPC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(Remote Procedure Calls) API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NetprPathCanonicalize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함수에 취약점이 존재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34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443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NetprPathCanonicalize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 )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5118283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err="1" smtClean="0">
                <a:latin typeface="나눔바른고딕" pitchFamily="50" charset="-127"/>
                <a:ea typeface="나눔바른고딕" pitchFamily="50" charset="-127"/>
              </a:rPr>
              <a:t>NetprPathCanonicalize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함수가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PathName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처리하기 위해</a:t>
            </a:r>
            <a:endParaRPr lang="en-US" altLang="ko-KR" sz="160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    </a:t>
            </a:r>
            <a:r>
              <a:rPr lang="en-US" altLang="ko-KR" sz="1600" b="1" dirty="0" err="1" smtClean="0">
                <a:latin typeface="나눔바른고딕" pitchFamily="50" charset="-127"/>
                <a:ea typeface="나눔바른고딕" pitchFamily="50" charset="-127"/>
              </a:rPr>
              <a:t>wcscpy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함수를 호출하는 과정에서 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Stack buffer overflow </a:t>
            </a:r>
            <a:r>
              <a:rPr lang="ko-KR" altLang="en-US" sz="1600" dirty="0" smtClean="0">
                <a:latin typeface="나눔바른고딕" pitchFamily="50" charset="-127"/>
                <a:ea typeface="나눔바른고딕" pitchFamily="50" charset="-127"/>
              </a:rPr>
              <a:t>취약점이 발생</a:t>
            </a: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</a:t>
            </a:r>
            <a:r>
              <a:rPr lang="en-US" altLang="ko-KR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Vulnerability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2" y="2492896"/>
            <a:ext cx="4943475" cy="235267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392305" y="3078688"/>
            <a:ext cx="2808312" cy="216024"/>
          </a:xfrm>
          <a:prstGeom prst="rect">
            <a:avLst/>
          </a:prstGeom>
          <a:noFill/>
          <a:ln w="19050">
            <a:solidFill>
              <a:srgbClr val="91A8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13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30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443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NetprPathCanonicalize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 )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701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파일이나 디렉터리의 경로를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표준화하는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en-US" altLang="ko-KR" b="1" dirty="0" smtClean="0">
                <a:solidFill>
                  <a:srgbClr val="91A8D0"/>
                </a:solidFill>
                <a:latin typeface="나눔바른고딕" pitchFamily="50" charset="-127"/>
                <a:ea typeface="나눔바른고딕" pitchFamily="50" charset="-127"/>
              </a:rPr>
              <a:t>\..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”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앞에 나타나는 첫 번째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en-US" altLang="ko-KR" b="1" dirty="0" smtClean="0">
                <a:solidFill>
                  <a:srgbClr val="91A8D0"/>
                </a:solidFill>
                <a:latin typeface="나눔바른고딕" pitchFamily="50" charset="-127"/>
                <a:ea typeface="나눔바른고딕" pitchFamily="50" charset="-127"/>
              </a:rPr>
              <a:t>\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까지 탐색하여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en-US" altLang="ko-KR" b="1" dirty="0" smtClean="0">
                <a:solidFill>
                  <a:srgbClr val="91A8D0"/>
                </a:solidFill>
                <a:latin typeface="나눔바른고딕" pitchFamily="50" charset="-127"/>
                <a:ea typeface="나눔바른고딕" pitchFamily="50" charset="-127"/>
              </a:rPr>
              <a:t>\</a:t>
            </a:r>
            <a:r>
              <a:rPr lang="en-US" altLang="ko-KR" b="1" dirty="0" err="1" smtClean="0">
                <a:solidFill>
                  <a:srgbClr val="91A8D0"/>
                </a:solidFill>
                <a:latin typeface="나눔바른고딕" pitchFamily="50" charset="-127"/>
                <a:ea typeface="나눔바른고딕" pitchFamily="50" charset="-127"/>
              </a:rPr>
              <a:t>aaa</a:t>
            </a:r>
            <a:r>
              <a:rPr lang="en-US" altLang="ko-KR" b="1" dirty="0" smtClean="0">
                <a:solidFill>
                  <a:srgbClr val="91A8D0"/>
                </a:solidFill>
                <a:latin typeface="나눔바른고딕" pitchFamily="50" charset="-127"/>
                <a:ea typeface="나눔바른고딕" pitchFamily="50" charset="-127"/>
              </a:rPr>
              <a:t>\..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제거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ex)  </a:t>
            </a:r>
            <a:r>
              <a:rPr lang="en-US" altLang="ko-KR" b="1" dirty="0" smtClean="0">
                <a:latin typeface="+mn-ea"/>
              </a:rPr>
              <a:t>\\C</a:t>
            </a:r>
            <a:r>
              <a:rPr lang="en-US" altLang="ko-KR" b="1" dirty="0" smtClean="0">
                <a:solidFill>
                  <a:srgbClr val="91A8D0"/>
                </a:solidFill>
                <a:latin typeface="+mn-ea"/>
              </a:rPr>
              <a:t>\Program Files\..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\Windows 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→  </a:t>
            </a:r>
            <a:r>
              <a:rPr lang="en-US" altLang="ko-KR" b="1" dirty="0" smtClean="0">
                <a:latin typeface="+mn-ea"/>
              </a:rPr>
              <a:t>\\C\Windows 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</a:t>
            </a:r>
            <a:r>
              <a:rPr lang="en-US" altLang="ko-KR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Vulnerability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715048" y="3717032"/>
            <a:ext cx="6082618" cy="432048"/>
            <a:chOff x="1806512" y="3717032"/>
            <a:chExt cx="6082618" cy="432048"/>
          </a:xfrm>
        </p:grpSpPr>
        <p:sp>
          <p:nvSpPr>
            <p:cNvPr id="3" name="직사각형 2"/>
            <p:cNvSpPr/>
            <p:nvPr/>
          </p:nvSpPr>
          <p:spPr>
            <a:xfrm>
              <a:off x="1806512" y="3717032"/>
              <a:ext cx="3810263" cy="432048"/>
            </a:xfrm>
            <a:prstGeom prst="rect">
              <a:avLst/>
            </a:prstGeom>
            <a:noFill/>
            <a:ln w="19050"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969336" y="3717032"/>
              <a:ext cx="1919794" cy="432048"/>
            </a:xfrm>
            <a:prstGeom prst="rect">
              <a:avLst/>
            </a:prstGeom>
            <a:noFill/>
            <a:ln w="19050"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1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443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NetprPathCanonicalize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 )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701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But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다음과 같은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PathName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인자로 받는다면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ex)  </a:t>
            </a:r>
            <a:r>
              <a:rPr lang="en-US" altLang="ko-KR" b="1" dirty="0" smtClean="0">
                <a:solidFill>
                  <a:srgbClr val="91A8D0"/>
                </a:solidFill>
                <a:latin typeface="+mn-ea"/>
              </a:rPr>
              <a:t>\</a:t>
            </a:r>
            <a:r>
              <a:rPr lang="en-US" altLang="ko-KR" b="1" dirty="0" err="1" smtClean="0">
                <a:solidFill>
                  <a:srgbClr val="91A8D0"/>
                </a:solidFill>
                <a:latin typeface="+mn-ea"/>
              </a:rPr>
              <a:t>aaa</a:t>
            </a:r>
            <a:r>
              <a:rPr lang="en-US" altLang="ko-KR" b="1" dirty="0" smtClean="0">
                <a:solidFill>
                  <a:srgbClr val="91A8D0"/>
                </a:solidFill>
                <a:latin typeface="+mn-ea"/>
              </a:rPr>
              <a:t>\..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\..\ccc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→  </a:t>
            </a:r>
            <a:r>
              <a:rPr lang="en-US" altLang="ko-KR" b="1" dirty="0">
                <a:solidFill>
                  <a:srgbClr val="91A8D0"/>
                </a:solidFill>
                <a:latin typeface="+mn-ea"/>
              </a:rPr>
              <a:t>\..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\ccc 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→ </a:t>
            </a:r>
            <a:r>
              <a:rPr lang="en-US" altLang="ko-KR" b="1" dirty="0">
                <a:solidFill>
                  <a:srgbClr val="91A8D0"/>
                </a:solidFill>
                <a:latin typeface="+mn-ea"/>
              </a:rPr>
              <a:t>???????????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</a:t>
            </a:r>
            <a:r>
              <a:rPr lang="en-US" altLang="ko-KR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Vulnerability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716952" y="3308352"/>
            <a:ext cx="3159849" cy="432048"/>
            <a:chOff x="1835696" y="3717032"/>
            <a:chExt cx="3159849" cy="432048"/>
          </a:xfrm>
        </p:grpSpPr>
        <p:sp>
          <p:nvSpPr>
            <p:cNvPr id="3" name="직사각형 2"/>
            <p:cNvSpPr/>
            <p:nvPr/>
          </p:nvSpPr>
          <p:spPr>
            <a:xfrm>
              <a:off x="1835696" y="3717032"/>
              <a:ext cx="1804461" cy="432048"/>
            </a:xfrm>
            <a:prstGeom prst="rect">
              <a:avLst/>
            </a:prstGeom>
            <a:noFill/>
            <a:ln w="19050"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019305" y="3717032"/>
              <a:ext cx="976240" cy="432048"/>
            </a:xfrm>
            <a:prstGeom prst="rect">
              <a:avLst/>
            </a:prstGeom>
            <a:noFill/>
            <a:ln w="19050"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3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443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NetprPathCanonicalize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 )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</a:t>
            </a:r>
            <a:r>
              <a:rPr lang="en-US" altLang="ko-KR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Vulnerability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86126" y="3356992"/>
            <a:ext cx="1641658" cy="31531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FF6699"/>
                </a:solidFill>
              </a:rPr>
              <a:t>RET</a:t>
            </a:r>
            <a:endParaRPr lang="ko-KR" altLang="en-US" sz="1600" b="1" dirty="0">
              <a:solidFill>
                <a:srgbClr val="FF6699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86126" y="3765875"/>
            <a:ext cx="1641658" cy="31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SFP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86126" y="4170643"/>
            <a:ext cx="1641658" cy="31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…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435167" y="4677558"/>
            <a:ext cx="1641658" cy="15597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34398" y="2420887"/>
            <a:ext cx="1641658" cy="8573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91A8D0"/>
                </a:solidFill>
              </a:rPr>
              <a:t>\</a:t>
            </a:r>
            <a:r>
              <a:rPr lang="en-US" altLang="ko-KR" sz="1600" b="1" dirty="0" err="1">
                <a:solidFill>
                  <a:srgbClr val="91A8D0"/>
                </a:solidFill>
              </a:rPr>
              <a:t>fjklwi</a:t>
            </a:r>
            <a:endParaRPr lang="en-US" altLang="ko-KR" sz="1600" b="1" dirty="0">
              <a:solidFill>
                <a:srgbClr val="91A8D0"/>
              </a:solidFill>
            </a:endParaRPr>
          </a:p>
          <a:p>
            <a:pPr algn="ctr"/>
            <a:r>
              <a:rPr lang="en-US" altLang="ko-KR" sz="1600" b="1" dirty="0" err="1">
                <a:solidFill>
                  <a:srgbClr val="91A8D0"/>
                </a:solidFill>
              </a:rPr>
              <a:t>alslfkie</a:t>
            </a:r>
            <a:endParaRPr lang="en-US" altLang="ko-KR" sz="1600" b="1" dirty="0">
              <a:solidFill>
                <a:srgbClr val="91A8D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882669" y="4673172"/>
            <a:ext cx="1641658" cy="155975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882670" y="2420887"/>
            <a:ext cx="1641658" cy="8573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501752" y="4740796"/>
            <a:ext cx="1512168" cy="1424507"/>
          </a:xfrm>
          <a:prstGeom prst="rect">
            <a:avLst/>
          </a:prstGeom>
          <a:solidFill>
            <a:schemeClr val="bg1"/>
          </a:solidFill>
          <a:ln>
            <a:solidFill>
              <a:srgbClr val="034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91A8D0"/>
                </a:solidFill>
              </a:rPr>
              <a:t>\..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\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cccccc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cccccccc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cccccccc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434398" y="3356992"/>
            <a:ext cx="1641658" cy="31531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91A8D0"/>
                </a:solidFill>
              </a:rPr>
              <a:t>RET</a:t>
            </a:r>
            <a:endParaRPr lang="ko-KR" altLang="en-US" sz="1600" b="1" dirty="0">
              <a:solidFill>
                <a:srgbClr val="91A8D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434398" y="3765875"/>
            <a:ext cx="1641658" cy="31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91A8D0"/>
                </a:solidFill>
              </a:rPr>
              <a:t>SFP</a:t>
            </a:r>
            <a:endParaRPr lang="ko-KR" altLang="en-US" sz="1600" b="1" dirty="0">
              <a:solidFill>
                <a:srgbClr val="91A8D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434398" y="4170643"/>
            <a:ext cx="1641658" cy="31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…</a:t>
            </a:r>
            <a:endParaRPr lang="ko-KR" alt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882669" y="3356992"/>
            <a:ext cx="1641658" cy="31531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RET</a:t>
            </a:r>
            <a:endParaRPr lang="ko-KR" alt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882669" y="3765875"/>
            <a:ext cx="1641658" cy="31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SFP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882669" y="4170643"/>
            <a:ext cx="1641658" cy="31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…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947415" y="2499218"/>
            <a:ext cx="1512168" cy="1110757"/>
          </a:xfrm>
          <a:prstGeom prst="rect">
            <a:avLst/>
          </a:prstGeom>
          <a:solidFill>
            <a:schemeClr val="bg1"/>
          </a:solidFill>
          <a:ln>
            <a:solidFill>
              <a:srgbClr val="034F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\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cccccc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cccccccc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cccccccc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  <p:sp>
        <p:nvSpPr>
          <p:cNvPr id="41" name="폭발 1 40"/>
          <p:cNvSpPr/>
          <p:nvPr/>
        </p:nvSpPr>
        <p:spPr>
          <a:xfrm rot="818482">
            <a:off x="6525739" y="2726690"/>
            <a:ext cx="2160240" cy="1360351"/>
          </a:xfrm>
          <a:prstGeom prst="irregularSeal1">
            <a:avLst/>
          </a:prstGeom>
          <a:solidFill>
            <a:srgbClr val="FFFFCC"/>
          </a:solidFill>
          <a:ln>
            <a:solidFill>
              <a:srgbClr val="FF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6699"/>
                </a:solidFill>
              </a:rPr>
              <a:t>RET</a:t>
            </a:r>
          </a:p>
          <a:p>
            <a:pPr algn="ctr"/>
            <a:r>
              <a:rPr lang="en-US" altLang="ko-KR" b="1" dirty="0">
                <a:solidFill>
                  <a:srgbClr val="FF6699"/>
                </a:solidFill>
              </a:rPr>
              <a:t>Control!!!</a:t>
            </a:r>
            <a:endParaRPr lang="ko-KR" altLang="en-US" b="1" dirty="0">
              <a:solidFill>
                <a:srgbClr val="FF6699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86126" y="4686095"/>
            <a:ext cx="1641658" cy="1559753"/>
          </a:xfrm>
          <a:prstGeom prst="rect">
            <a:avLst/>
          </a:prstGeom>
          <a:noFill/>
          <a:ln>
            <a:solidFill>
              <a:srgbClr val="91A8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91A8D0"/>
                </a:solidFill>
              </a:rPr>
              <a:t>\</a:t>
            </a:r>
            <a:r>
              <a:rPr lang="en-US" altLang="ko-KR" sz="1600" b="1" dirty="0" err="1">
                <a:solidFill>
                  <a:srgbClr val="91A8D0"/>
                </a:solidFill>
              </a:rPr>
              <a:t>aaa</a:t>
            </a:r>
            <a:r>
              <a:rPr lang="en-US" altLang="ko-KR" sz="1600" b="1" dirty="0">
                <a:solidFill>
                  <a:srgbClr val="91A8D0"/>
                </a:solidFill>
              </a:rPr>
              <a:t>\..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\..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\</a:t>
            </a:r>
            <a:r>
              <a:rPr lang="en-US" altLang="ko-KR" sz="1600" b="1" dirty="0" err="1">
                <a:solidFill>
                  <a:schemeClr val="tx1"/>
                </a:solidFill>
              </a:rPr>
              <a:t>cccccc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cccccccc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 err="1" smtClean="0">
                <a:solidFill>
                  <a:schemeClr val="tx1"/>
                </a:solidFill>
              </a:rPr>
              <a:t>cccccccc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266950" y="5076825"/>
            <a:ext cx="1743075" cy="1"/>
          </a:xfrm>
          <a:prstGeom prst="straightConnector1">
            <a:avLst/>
          </a:prstGeom>
          <a:ln w="19050">
            <a:solidFill>
              <a:srgbClr val="034F8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4745399" y="2780928"/>
            <a:ext cx="1482785" cy="2555909"/>
          </a:xfrm>
          <a:prstGeom prst="straightConnector1">
            <a:avLst/>
          </a:prstGeom>
          <a:ln w="19050">
            <a:solidFill>
              <a:srgbClr val="034F8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73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</a:t>
            </a:r>
            <a:r>
              <a:rPr lang="en-US" altLang="ko-KR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Demo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17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ms08_06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9366" y="1287408"/>
            <a:ext cx="6840760" cy="47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</a:t>
            </a:r>
            <a:r>
              <a:rPr lang="en-US" altLang="ko-KR" sz="3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Patch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goni\Desktop\패치전 패치후_ida_캡처\conficekr_unpatch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8" t="31023" r="27011" b="49929"/>
          <a:stretch/>
        </p:blipFill>
        <p:spPr bwMode="auto">
          <a:xfrm>
            <a:off x="539552" y="1485204"/>
            <a:ext cx="8064895" cy="265468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goni\Desktop\패치전 패치후_ida_캡처\conficker_patch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4" t="31122" r="32186" b="56494"/>
          <a:stretch/>
        </p:blipFill>
        <p:spPr bwMode="auto">
          <a:xfrm>
            <a:off x="1835696" y="4347594"/>
            <a:ext cx="6768752" cy="1751610"/>
          </a:xfrm>
          <a:prstGeom prst="rect">
            <a:avLst/>
          </a:prstGeom>
          <a:noFill/>
          <a:ln w="12700">
            <a:solidFill>
              <a:srgbClr val="91A8D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92080" y="1494511"/>
            <a:ext cx="3328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err="1" smtClean="0">
                <a:latin typeface="+mn-ea"/>
              </a:rPr>
              <a:t>Vuln</a:t>
            </a:r>
            <a:r>
              <a:rPr lang="en-US" altLang="ko-KR" sz="2000" b="1" dirty="0" smtClean="0">
                <a:latin typeface="+mn-ea"/>
              </a:rPr>
              <a:t> function </a:t>
            </a:r>
            <a:r>
              <a:rPr lang="en-US" altLang="ko-KR" sz="2000" dirty="0" smtClean="0">
                <a:latin typeface="+mn-ea"/>
              </a:rPr>
              <a:t>called in </a:t>
            </a:r>
            <a:r>
              <a:rPr lang="en-US" altLang="ko-KR" sz="2000" b="1" dirty="0" err="1" smtClean="0">
                <a:latin typeface="+mn-ea"/>
              </a:rPr>
              <a:t>NetpwPathCanonicalize</a:t>
            </a:r>
            <a:r>
              <a:rPr lang="en-US" altLang="ko-KR" sz="2000" b="1" dirty="0" smtClean="0">
                <a:latin typeface="+mn-ea"/>
              </a:rPr>
              <a:t>( 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5987" y="3664480"/>
            <a:ext cx="19146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Unpatched</a:t>
            </a:r>
            <a:endParaRPr lang="ko-KR" altLang="en-US" sz="25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987" y="4348860"/>
            <a:ext cx="19146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 smtClean="0">
                <a:solidFill>
                  <a:srgbClr val="F70F83"/>
                </a:solidFill>
                <a:latin typeface="+mn-ea"/>
              </a:rPr>
              <a:t>Patched</a:t>
            </a:r>
            <a:endParaRPr lang="ko-KR" altLang="en-US" sz="2500" b="1" dirty="0">
              <a:solidFill>
                <a:srgbClr val="F70F83"/>
              </a:solidFill>
              <a:latin typeface="+mn-ea"/>
            </a:endParaRPr>
          </a:p>
        </p:txBody>
      </p:sp>
      <p:grpSp>
        <p:nvGrpSpPr>
          <p:cNvPr id="3086" name="그룹 3085"/>
          <p:cNvGrpSpPr/>
          <p:nvPr/>
        </p:nvGrpSpPr>
        <p:grpSpPr>
          <a:xfrm>
            <a:off x="1039810" y="3337536"/>
            <a:ext cx="2020022" cy="1967204"/>
            <a:chOff x="1039810" y="3337536"/>
            <a:chExt cx="2020022" cy="1967204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1039810" y="3337536"/>
              <a:ext cx="583659" cy="1964988"/>
            </a:xfrm>
            <a:prstGeom prst="line">
              <a:avLst/>
            </a:prstGeom>
            <a:noFill/>
            <a:ln w="28575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1613741" y="5304740"/>
              <a:ext cx="1446091" cy="0"/>
            </a:xfrm>
            <a:prstGeom prst="straightConnector1">
              <a:avLst/>
            </a:prstGeom>
            <a:ln w="28575">
              <a:solidFill>
                <a:srgbClr val="F70F8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1039810" y="3346315"/>
              <a:ext cx="438794" cy="952"/>
            </a:xfrm>
            <a:prstGeom prst="line">
              <a:avLst/>
            </a:prstGeom>
            <a:noFill/>
            <a:ln w="28575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85" name="그룹 3084"/>
          <p:cNvGrpSpPr/>
          <p:nvPr/>
        </p:nvGrpSpPr>
        <p:grpSpPr>
          <a:xfrm>
            <a:off x="1535922" y="3034080"/>
            <a:ext cx="3687831" cy="486106"/>
            <a:chOff x="1535922" y="3034080"/>
            <a:chExt cx="3687831" cy="486106"/>
          </a:xfrm>
        </p:grpSpPr>
        <p:sp>
          <p:nvSpPr>
            <p:cNvPr id="36" name="직사각형 35"/>
            <p:cNvSpPr/>
            <p:nvPr/>
          </p:nvSpPr>
          <p:spPr>
            <a:xfrm>
              <a:off x="1535923" y="3034080"/>
              <a:ext cx="3687830" cy="303456"/>
            </a:xfrm>
            <a:prstGeom prst="rect">
              <a:avLst/>
            </a:prstGeom>
            <a:noFill/>
            <a:ln w="19050">
              <a:solidFill>
                <a:srgbClr val="91A8D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535922" y="3368458"/>
              <a:ext cx="3684150" cy="151728"/>
            </a:xfrm>
            <a:prstGeom prst="rect">
              <a:avLst/>
            </a:prstGeom>
            <a:noFill/>
            <a:ln w="19050">
              <a:solidFill>
                <a:srgbClr val="91A8D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</p:grpSp>
      <p:grpSp>
        <p:nvGrpSpPr>
          <p:cNvPr id="3088" name="그룹 3087"/>
          <p:cNvGrpSpPr/>
          <p:nvPr/>
        </p:nvGrpSpPr>
        <p:grpSpPr>
          <a:xfrm>
            <a:off x="3121954" y="4821044"/>
            <a:ext cx="5693971" cy="807702"/>
            <a:chOff x="3121954" y="4821044"/>
            <a:chExt cx="5693971" cy="807702"/>
          </a:xfrm>
        </p:grpSpPr>
        <p:sp>
          <p:nvSpPr>
            <p:cNvPr id="14" name="직사각형 13"/>
            <p:cNvSpPr/>
            <p:nvPr/>
          </p:nvSpPr>
          <p:spPr>
            <a:xfrm>
              <a:off x="3121954" y="5155660"/>
              <a:ext cx="2314141" cy="282102"/>
            </a:xfrm>
            <a:prstGeom prst="rect">
              <a:avLst/>
            </a:prstGeom>
            <a:noFill/>
            <a:ln w="28575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121954" y="4821044"/>
              <a:ext cx="5410486" cy="295705"/>
            </a:xfrm>
            <a:prstGeom prst="rect">
              <a:avLst/>
            </a:prstGeom>
            <a:noFill/>
            <a:ln w="19050">
              <a:solidFill>
                <a:srgbClr val="91A8D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121954" y="5480894"/>
              <a:ext cx="5410486" cy="147852"/>
            </a:xfrm>
            <a:prstGeom prst="rect">
              <a:avLst/>
            </a:prstGeom>
            <a:noFill/>
            <a:ln w="19050">
              <a:solidFill>
                <a:srgbClr val="91A8D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36096" y="5125231"/>
              <a:ext cx="33798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F70F83"/>
                  </a:solidFill>
                  <a:latin typeface="+mn-ea"/>
                </a:rPr>
                <a:t>: new check routine added</a:t>
              </a:r>
              <a:endParaRPr lang="ko-KR" altLang="en-US" sz="1600" b="1" dirty="0">
                <a:solidFill>
                  <a:srgbClr val="F70F83"/>
                </a:solidFill>
                <a:latin typeface="+mn-ea"/>
              </a:endParaRPr>
            </a:p>
          </p:txBody>
        </p:sp>
      </p:grpSp>
      <p:sp>
        <p:nvSpPr>
          <p:cNvPr id="24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18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4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6275" y="2852936"/>
            <a:ext cx="7772400" cy="1008112"/>
          </a:xfrm>
        </p:spPr>
        <p:txBody>
          <a:bodyPr>
            <a:no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03 </a:t>
            </a:r>
            <a:r>
              <a:rPr lang="en-US" altLang="ko-KR" sz="4800" dirty="0" err="1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WannaCry</a:t>
            </a:r>
            <a:r>
              <a:rPr lang="en-US" altLang="ko-KR" sz="48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(feat. MS17-010)</a:t>
            </a:r>
            <a:endParaRPr lang="ko-KR" altLang="en-US" sz="4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6400800" cy="2135088"/>
          </a:xfrm>
        </p:spPr>
        <p:txBody>
          <a:bodyPr>
            <a:normAutofit lnSpcReduction="10000"/>
          </a:bodyPr>
          <a:lstStyle/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Background</a:t>
            </a:r>
          </a:p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Vulnerability</a:t>
            </a:r>
          </a:p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Exploitation Sequence</a:t>
            </a:r>
          </a:p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Demo</a:t>
            </a:r>
          </a:p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Patch 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746051" y="3861048"/>
            <a:ext cx="77048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13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2996952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INDEX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7944" y="2304454"/>
            <a:ext cx="40324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   Intro</a:t>
            </a:r>
          </a:p>
          <a:p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   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Conficker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(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feat.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MS08-067)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03   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Wannacry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(feat. MS17-010)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04   What we tried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35896" y="2038213"/>
            <a:ext cx="0" cy="251980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포켓몬스터 지우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952875"/>
            <a:ext cx="238125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04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8242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현황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6" y="2422052"/>
            <a:ext cx="7251039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2017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국내외에서 첫 감염 사례 보고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ShadowBrokers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NSA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해킹하여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2017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월 공개한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EternalBlue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취약점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(SMB Remote Code Execution Vulnerability)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악용한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랜섬웨어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마이크로소프트사가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2017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월에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관련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취약점에 대한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보안 업데이트를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이미 공개했지만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패치하지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않은 시스템이 다수 존재하여 피해가 발생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Background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78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25159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Vulnerable OS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5870774" cy="3762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8.1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RT 8.1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Windows </a:t>
            </a:r>
            <a:r>
              <a:rPr lang="en-US" altLang="ko-KR" sz="1600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7 (</a:t>
            </a:r>
            <a:r>
              <a:rPr lang="ko-KR" altLang="en-US" sz="1600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분석 대상</a:t>
            </a:r>
            <a:r>
              <a:rPr lang="en-US" altLang="ko-KR" sz="1600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 – 64bit)</a:t>
            </a:r>
            <a:endParaRPr lang="en-US" altLang="ko-KR" sz="1600" dirty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Vista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XP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Server 2016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Server 2012 R2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Server 2008 R2 SP1 SP2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Server 2003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10 (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취약점을 갖고 있으나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1500" dirty="0" err="1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WannaCry</a:t>
            </a:r>
            <a:r>
              <a:rPr lang="ko-KR" altLang="en-US" sz="1500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ko-KR" altLang="en-US" sz="1500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공격대상은 아님</a:t>
            </a:r>
            <a:r>
              <a:rPr lang="en-US" altLang="ko-KR" sz="1500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Background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21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82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19086" y="2422052"/>
            <a:ext cx="75413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SMB(Server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Message Block)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란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ko-KR" altLang="en-US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파일이나 디렉터리 및 주변장치들을 공유하는 </a:t>
            </a:r>
            <a:r>
              <a:rPr lang="ko-KR" altLang="en-US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데 사용되는 </a:t>
            </a:r>
            <a:r>
              <a:rPr lang="ko-KR" altLang="en-US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메시지 형식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으로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OS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기본적으로 탑재되어 있다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1744612"/>
            <a:ext cx="59974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SMB protocol communicates? 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7" name="직사각형 16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Background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200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19086" y="2422052"/>
            <a:ext cx="7685361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Messages are divisible into three parts: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0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fixed-length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header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variable length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parameter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block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variable length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data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block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1744612"/>
            <a:ext cx="59974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SMB protocol communicates? 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7" name="직사각형 16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Background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23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5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9974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SMB protocol communicates?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3973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Header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030564"/>
            <a:ext cx="6862726" cy="295288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214920" y="3886854"/>
            <a:ext cx="1773940" cy="357600"/>
          </a:xfrm>
          <a:prstGeom prst="rect">
            <a:avLst/>
          </a:prstGeom>
          <a:noFill/>
          <a:ln w="28575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Background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22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9974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SMB protocol communicates?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39732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Commands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ef :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  <a:hlinkClick r:id="rId3"/>
              </a:rPr>
              <a:t>https://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  <a:hlinkClick r:id="rId3"/>
              </a:rPr>
              <a:t>msdn.microsoft.com/en-us/library/ee441741.aspx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Ex : 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7" y="3356992"/>
            <a:ext cx="6552729" cy="256930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Background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551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9974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SMB protocol communicates?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3973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Set SMB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Command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Parameters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and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Data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18185"/>
          <a:stretch/>
        </p:blipFill>
        <p:spPr>
          <a:xfrm>
            <a:off x="1259632" y="3132244"/>
            <a:ext cx="6624736" cy="282656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236356" y="4283461"/>
            <a:ext cx="4188025" cy="179357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668728" y="4473869"/>
            <a:ext cx="1179941" cy="180018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68729" y="4650477"/>
            <a:ext cx="661326" cy="180829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7" name="직사각형 16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Background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12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1888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MS17-010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4693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SMB Remote Code Execution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Vulnerability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SMBv1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서버에 조작된 메시지를 전송함으로써 원격 코드 실행 가능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주요 기능 중 하나는 파일 공유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파일의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EA(Extended Attribute)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정보를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인코딩하는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과정에서 취약점이 발생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27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54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21879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What is FEA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397329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Full Extended Attribute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is generally used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to describe the characteristics of a file. </a:t>
            </a: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1135013" y="3645024"/>
            <a:ext cx="7378029" cy="1711299"/>
            <a:chOff x="1370434" y="3861048"/>
            <a:chExt cx="7378029" cy="1711299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308" y="3861048"/>
              <a:ext cx="4949155" cy="171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434" y="3873234"/>
              <a:ext cx="2428875" cy="1114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2" name="직사각형 11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6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1013991" y="2649306"/>
            <a:ext cx="6582345" cy="3338074"/>
            <a:chOff x="941983" y="2215421"/>
            <a:chExt cx="7230417" cy="3805867"/>
          </a:xfrm>
        </p:grpSpPr>
        <p:sp>
          <p:nvSpPr>
            <p:cNvPr id="23" name="직사각형 22"/>
            <p:cNvSpPr/>
            <p:nvPr/>
          </p:nvSpPr>
          <p:spPr>
            <a:xfrm>
              <a:off x="3784104" y="2826121"/>
              <a:ext cx="1362260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err="1">
                  <a:solidFill>
                    <a:schemeClr val="tx1"/>
                  </a:solidFill>
                </a:rPr>
                <a:t>EANameLen</a:t>
              </a:r>
              <a:endParaRPr lang="ko-KR" altLang="en-US" sz="15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941983" y="2215421"/>
              <a:ext cx="7230417" cy="3805867"/>
              <a:chOff x="509935" y="2034530"/>
              <a:chExt cx="7230417" cy="3805867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509935" y="2034530"/>
                <a:ext cx="7214840" cy="3482702"/>
                <a:chOff x="509935" y="2179158"/>
                <a:chExt cx="7214840" cy="3482702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1769712" y="2186426"/>
                  <a:ext cx="5955063" cy="432048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500" dirty="0" smtClean="0"/>
                    <a:t>LISTSIZE</a:t>
                  </a:r>
                  <a:endParaRPr lang="ko-KR" altLang="en-US" sz="1500" dirty="0"/>
                </a:p>
              </p:txBody>
            </p:sp>
            <p:grpSp>
              <p:nvGrpSpPr>
                <p:cNvPr id="4" name="그룹 3"/>
                <p:cNvGrpSpPr/>
                <p:nvPr/>
              </p:nvGrpSpPr>
              <p:grpSpPr>
                <a:xfrm>
                  <a:off x="1898737" y="2789858"/>
                  <a:ext cx="5700674" cy="1503238"/>
                  <a:chOff x="1115615" y="3541515"/>
                  <a:chExt cx="5905297" cy="1503238"/>
                </a:xfrm>
              </p:grpSpPr>
              <p:sp>
                <p:nvSpPr>
                  <p:cNvPr id="16" name="직사각형 15"/>
                  <p:cNvSpPr/>
                  <p:nvPr/>
                </p:nvSpPr>
                <p:spPr>
                  <a:xfrm>
                    <a:off x="1115615" y="3541515"/>
                    <a:ext cx="1411159" cy="4320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500" dirty="0" err="1">
                        <a:solidFill>
                          <a:schemeClr val="tx1"/>
                        </a:solidFill>
                      </a:rPr>
                      <a:t>EAFlag</a:t>
                    </a:r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직사각형 17"/>
                  <p:cNvSpPr/>
                  <p:nvPr/>
                </p:nvSpPr>
                <p:spPr>
                  <a:xfrm>
                    <a:off x="4108612" y="3541515"/>
                    <a:ext cx="2912300" cy="4320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500" dirty="0" err="1">
                        <a:solidFill>
                          <a:schemeClr val="tx1"/>
                        </a:solidFill>
                      </a:rPr>
                      <a:t>EAValueLen</a:t>
                    </a:r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직사각형 19"/>
                  <p:cNvSpPr/>
                  <p:nvPr/>
                </p:nvSpPr>
                <p:spPr>
                  <a:xfrm>
                    <a:off x="1115616" y="4082883"/>
                    <a:ext cx="5905295" cy="4320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500" dirty="0" err="1" smtClean="0">
                        <a:solidFill>
                          <a:schemeClr val="tx1"/>
                        </a:solidFill>
                      </a:rPr>
                      <a:t>EAName</a:t>
                    </a:r>
                    <a:r>
                      <a:rPr lang="en-US" altLang="ko-KR" sz="1500" dirty="0" smtClean="0">
                        <a:solidFill>
                          <a:schemeClr val="tx1"/>
                        </a:solidFill>
                      </a:rPr>
                      <a:t> [ </a:t>
                    </a:r>
                    <a:r>
                      <a:rPr lang="en-US" altLang="ko-KR" sz="1500" dirty="0" err="1" smtClean="0">
                        <a:solidFill>
                          <a:schemeClr val="tx1"/>
                        </a:solidFill>
                      </a:rPr>
                      <a:t>EANameLen</a:t>
                    </a:r>
                    <a:r>
                      <a:rPr lang="en-US" altLang="ko-KR" sz="1500" dirty="0" smtClean="0">
                        <a:solidFill>
                          <a:schemeClr val="tx1"/>
                        </a:solidFill>
                      </a:rPr>
                      <a:t> + 1 ]</a:t>
                    </a:r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직사각형 20"/>
                  <p:cNvSpPr/>
                  <p:nvPr/>
                </p:nvSpPr>
                <p:spPr>
                  <a:xfrm>
                    <a:off x="1115616" y="4612705"/>
                    <a:ext cx="5905295" cy="43204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500" dirty="0" err="1" smtClean="0">
                        <a:solidFill>
                          <a:schemeClr val="tx1"/>
                        </a:solidFill>
                      </a:rPr>
                      <a:t>EAValue</a:t>
                    </a:r>
                    <a:r>
                      <a:rPr lang="en-US" altLang="ko-KR" sz="1500" dirty="0" smtClean="0">
                        <a:solidFill>
                          <a:schemeClr val="tx1"/>
                        </a:solidFill>
                      </a:rPr>
                      <a:t> [ </a:t>
                    </a:r>
                    <a:r>
                      <a:rPr lang="en-US" altLang="ko-KR" sz="1500" dirty="0" err="1" smtClean="0">
                        <a:solidFill>
                          <a:schemeClr val="tx1"/>
                        </a:solidFill>
                      </a:rPr>
                      <a:t>EAValueLen</a:t>
                    </a:r>
                    <a:r>
                      <a:rPr lang="en-US" altLang="ko-KR" sz="1500" dirty="0" smtClean="0">
                        <a:solidFill>
                          <a:schemeClr val="tx1"/>
                        </a:solidFill>
                      </a:rPr>
                      <a:t> ]</a:t>
                    </a:r>
                    <a:endParaRPr lang="ko-KR" altLang="en-US" sz="15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8" name="직사각형 27"/>
                <p:cNvSpPr/>
                <p:nvPr/>
              </p:nvSpPr>
              <p:spPr>
                <a:xfrm>
                  <a:off x="1877724" y="4557097"/>
                  <a:ext cx="5721686" cy="1018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1769712" y="2699918"/>
                  <a:ext cx="5955063" cy="1677210"/>
                </a:xfrm>
                <a:prstGeom prst="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1769712" y="4471458"/>
                  <a:ext cx="5955063" cy="1190402"/>
                </a:xfrm>
                <a:prstGeom prst="rect">
                  <a:avLst/>
                </a:prstGeom>
                <a:noFill/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왼쪽 대괄호 6"/>
                <p:cNvSpPr/>
                <p:nvPr/>
              </p:nvSpPr>
              <p:spPr>
                <a:xfrm>
                  <a:off x="1619672" y="2699918"/>
                  <a:ext cx="45719" cy="1677210"/>
                </a:xfrm>
                <a:prstGeom prst="leftBracket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왼쪽 대괄호 29"/>
                <p:cNvSpPr/>
                <p:nvPr/>
              </p:nvSpPr>
              <p:spPr>
                <a:xfrm>
                  <a:off x="1619672" y="4468270"/>
                  <a:ext cx="45719" cy="1193590"/>
                </a:xfrm>
                <a:prstGeom prst="leftBracket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971600" y="3347195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accent4"/>
                      </a:solidFill>
                    </a:rPr>
                    <a:t>FEA</a:t>
                  </a:r>
                  <a:endParaRPr lang="ko-KR" altLang="en-US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971600" y="4949109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accent4"/>
                      </a:solidFill>
                    </a:rPr>
                    <a:t>FEA</a:t>
                  </a:r>
                  <a:endParaRPr lang="ko-KR" altLang="en-US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32" name="왼쪽 대괄호 31"/>
                <p:cNvSpPr/>
                <p:nvPr/>
              </p:nvSpPr>
              <p:spPr>
                <a:xfrm>
                  <a:off x="971600" y="2179158"/>
                  <a:ext cx="571450" cy="3482702"/>
                </a:xfrm>
                <a:prstGeom prst="leftBracket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509935" y="2565516"/>
                  <a:ext cx="461665" cy="2951716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pPr algn="ctr"/>
                  <a:r>
                    <a:rPr lang="en-US" altLang="ko-KR" b="1" dirty="0" smtClean="0">
                      <a:solidFill>
                        <a:schemeClr val="accent4"/>
                      </a:solidFill>
                    </a:rPr>
                    <a:t>FEALIST</a:t>
                  </a:r>
                  <a:endParaRPr lang="ko-KR" altLang="en-US" b="1" dirty="0">
                    <a:solidFill>
                      <a:schemeClr val="accent4"/>
                    </a:solidFill>
                  </a:endParaRPr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769712" y="5517232"/>
                <a:ext cx="5970640" cy="323165"/>
                <a:chOff x="1769712" y="5517232"/>
                <a:chExt cx="5970640" cy="323165"/>
              </a:xfrm>
            </p:grpSpPr>
            <p:cxnSp>
              <p:nvCxnSpPr>
                <p:cNvPr id="6" name="직선 화살표 연결선 5"/>
                <p:cNvCxnSpPr/>
                <p:nvPr/>
              </p:nvCxnSpPr>
              <p:spPr>
                <a:xfrm flipH="1">
                  <a:off x="1769712" y="5661248"/>
                  <a:ext cx="2658272" cy="0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화살표 연결선 25"/>
                <p:cNvCxnSpPr/>
                <p:nvPr/>
              </p:nvCxnSpPr>
              <p:spPr>
                <a:xfrm>
                  <a:off x="5148064" y="5661248"/>
                  <a:ext cx="2592288" cy="0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3851920" y="5517232"/>
                  <a:ext cx="1880592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5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4bytes</a:t>
                  </a:r>
                  <a:endParaRPr lang="ko-KR" altLang="en-US" sz="15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36" name="TextBox 35"/>
          <p:cNvSpPr txBox="1"/>
          <p:nvPr/>
        </p:nvSpPr>
        <p:spPr>
          <a:xfrm>
            <a:off x="899592" y="1744612"/>
            <a:ext cx="21879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What is FEA</a:t>
            </a:r>
          </a:p>
        </p:txBody>
      </p:sp>
      <p:sp>
        <p:nvSpPr>
          <p:cNvPr id="35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29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74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852936"/>
            <a:ext cx="7772400" cy="1008112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01 Intro</a:t>
            </a:r>
            <a:endParaRPr lang="ko-KR" altLang="en-US" sz="2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6400800" cy="2135088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Study Background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755576" y="3861048"/>
            <a:ext cx="77048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25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43753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Major Functions for FEA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46933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SrvOs2FeaListToNt(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SrvOs2FeaListSizeToNt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SrvOs2FeaToNt(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8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43753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Major Functions for FEA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948077" y="2519905"/>
            <a:ext cx="8016411" cy="3501383"/>
            <a:chOff x="948077" y="2447897"/>
            <a:chExt cx="8016411" cy="3501383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948077" y="2867053"/>
              <a:ext cx="2918106" cy="3082227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08172" y="2447897"/>
              <a:ext cx="23906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SrvOs2FeaListToNt</a:t>
              </a:r>
              <a:r>
                <a:rPr lang="en-US" altLang="ko-KR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( )</a:t>
              </a:r>
              <a:endPara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17432" y="3459511"/>
              <a:ext cx="2580288" cy="553998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b="1" dirty="0" smtClean="0"/>
                <a:t>call </a:t>
              </a:r>
            </a:p>
            <a:p>
              <a:pPr algn="ctr"/>
              <a:r>
                <a:rPr lang="en-US" altLang="ko-KR" sz="1500" b="1" dirty="0" smtClean="0">
                  <a:solidFill>
                    <a:srgbClr val="FF8B8B"/>
                  </a:solidFill>
                </a:rPr>
                <a:t>SrvOs2FeaListSizeToNt( 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7432" y="4907064"/>
              <a:ext cx="2580287" cy="553998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500" b="1"/>
              </a:lvl1pPr>
            </a:lstStyle>
            <a:p>
              <a:r>
                <a:rPr lang="en-US" altLang="ko-KR" dirty="0"/>
                <a:t>call </a:t>
              </a:r>
            </a:p>
            <a:p>
              <a:r>
                <a:rPr lang="en-US" altLang="ko-KR" dirty="0">
                  <a:solidFill>
                    <a:srgbClr val="FF8B8B"/>
                  </a:solidFill>
                </a:rPr>
                <a:t>SrvOs2FeaToNt( )</a:t>
              </a: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590925" y="2526752"/>
              <a:ext cx="4077419" cy="276999"/>
              <a:chOff x="4789875" y="2987722"/>
              <a:chExt cx="4077419" cy="276999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4789875" y="3108920"/>
                <a:ext cx="1006261" cy="875"/>
              </a:xfrm>
              <a:prstGeom prst="line">
                <a:avLst/>
              </a:prstGeom>
              <a:ln w="190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5847506" y="2987722"/>
                <a:ext cx="30197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FEALIST</a:t>
                </a:r>
                <a:r>
                  <a:rPr lang="ko-KR" altLang="en-US" sz="1200" b="1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를 </a:t>
                </a:r>
                <a:r>
                  <a:rPr lang="en-US" altLang="ko-KR" sz="1200" b="1" dirty="0" err="1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NtFEA</a:t>
                </a:r>
                <a:r>
                  <a:rPr lang="en-US" altLang="ko-KR" sz="1200" b="1" dirty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 </a:t>
                </a:r>
                <a:r>
                  <a:rPr lang="ko-KR" altLang="en-US" sz="1200" b="1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포맷</a:t>
                </a:r>
                <a:r>
                  <a:rPr lang="ko-KR" altLang="en-US" sz="1200" b="1" dirty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으</a:t>
                </a:r>
                <a:r>
                  <a:rPr lang="ko-KR" altLang="en-US" sz="1200" b="1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로 </a:t>
                </a:r>
                <a:r>
                  <a:rPr lang="ko-KR" altLang="en-US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변환한다</a:t>
                </a:r>
                <a:r>
                  <a:rPr lang="en-US" altLang="ko-KR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.</a:t>
                </a:r>
                <a:endParaRPr lang="ko-KR" altLang="en-US" sz="1200" dirty="0">
                  <a:latin typeface="나눔바른고딕" pitchFamily="50" charset="-127"/>
                  <a:ea typeface="나눔바른고딕" pitchFamily="50" charset="-127"/>
                  <a:cs typeface="DejaVu Sans Mono" pitchFamily="49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1112718" y="4182988"/>
              <a:ext cx="2588824" cy="553998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txBody>
            <a:bodyPr wrap="square" rtlCol="0">
              <a:noAutofit/>
            </a:bodyPr>
            <a:lstStyle>
              <a:defPPr>
                <a:defRPr lang="ko-KR"/>
              </a:defPPr>
              <a:lvl1pPr algn="ctr">
                <a:defRPr sz="1500" b="1"/>
              </a:lvl1pPr>
            </a:lstStyle>
            <a:p>
              <a:r>
                <a:rPr lang="en-US" altLang="ko-KR" dirty="0"/>
                <a:t>call </a:t>
              </a:r>
            </a:p>
            <a:p>
              <a:r>
                <a:rPr lang="en-US" altLang="ko-KR" dirty="0" err="1">
                  <a:solidFill>
                    <a:srgbClr val="FF8B8B"/>
                  </a:solidFill>
                </a:rPr>
                <a:t>SrvAllocateNonPagedPool</a:t>
              </a:r>
              <a:endParaRPr lang="en-US" altLang="ko-KR" dirty="0">
                <a:solidFill>
                  <a:srgbClr val="FF8B8B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 flipH="1">
              <a:off x="4552119" y="2612478"/>
              <a:ext cx="72839" cy="7739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707904" y="3597399"/>
              <a:ext cx="5256584" cy="461665"/>
              <a:chOff x="3707904" y="3449970"/>
              <a:chExt cx="5256584" cy="461665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3707904" y="3449970"/>
                <a:ext cx="5256584" cy="461665"/>
                <a:chOff x="4909015" y="2491957"/>
                <a:chExt cx="5256584" cy="461665"/>
              </a:xfrm>
            </p:grpSpPr>
            <p:cxnSp>
              <p:nvCxnSpPr>
                <p:cNvPr id="21" name="직선 연결선 20"/>
                <p:cNvCxnSpPr/>
                <p:nvPr/>
              </p:nvCxnSpPr>
              <p:spPr>
                <a:xfrm>
                  <a:off x="4909015" y="2614030"/>
                  <a:ext cx="88712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5854215" y="2491957"/>
                  <a:ext cx="4311384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b="1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FEALIST</a:t>
                  </a:r>
                  <a:r>
                    <a:rPr lang="ko-KR" altLang="en-US" sz="1200" b="1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의 크기</a:t>
                  </a:r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를 구하고</a:t>
                  </a:r>
                  <a:r>
                    <a:rPr lang="en-US" altLang="ko-KR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,</a:t>
                  </a:r>
                </a:p>
                <a:p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이를 </a:t>
                  </a:r>
                  <a:r>
                    <a:rPr lang="en-US" altLang="ko-KR" sz="1200" dirty="0" err="1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NtFEA</a:t>
                  </a:r>
                  <a:r>
                    <a:rPr lang="en-US" altLang="ko-KR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 </a:t>
                  </a:r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포맷</a:t>
                  </a:r>
                  <a:r>
                    <a:rPr lang="ko-KR" altLang="en-US" sz="1200" dirty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으</a:t>
                  </a:r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로 바꿨을 때의 </a:t>
                  </a:r>
                  <a:r>
                    <a:rPr lang="en-US" altLang="ko-KR" sz="1200" b="1" dirty="0" err="1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NtFEA</a:t>
                  </a:r>
                  <a:r>
                    <a:rPr lang="en-US" altLang="ko-KR" sz="1200" b="1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 </a:t>
                  </a:r>
                  <a:r>
                    <a:rPr lang="ko-KR" altLang="en-US" sz="1200" b="1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크기를 반환</a:t>
                  </a:r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한다</a:t>
                  </a:r>
                  <a:r>
                    <a:rPr lang="en-US" altLang="ko-KR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.</a:t>
                  </a:r>
                  <a:endParaRPr lang="ko-KR" altLang="en-US" sz="1200" dirty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endParaRPr>
                </a:p>
              </p:txBody>
            </p:sp>
          </p:grpSp>
          <p:sp>
            <p:nvSpPr>
              <p:cNvPr id="31" name="타원 30"/>
              <p:cNvSpPr/>
              <p:nvPr/>
            </p:nvSpPr>
            <p:spPr>
              <a:xfrm flipH="1">
                <a:off x="4561644" y="3529583"/>
                <a:ext cx="72839" cy="7739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3707932" y="4309239"/>
              <a:ext cx="4536476" cy="461665"/>
              <a:chOff x="3707932" y="4308787"/>
              <a:chExt cx="4536476" cy="461665"/>
            </a:xfrm>
          </p:grpSpPr>
          <p:grpSp>
            <p:nvGrpSpPr>
              <p:cNvPr id="28" name="그룹 27"/>
              <p:cNvGrpSpPr/>
              <p:nvPr/>
            </p:nvGrpSpPr>
            <p:grpSpPr>
              <a:xfrm>
                <a:off x="3707932" y="4308787"/>
                <a:ext cx="4536476" cy="461665"/>
                <a:chOff x="4920299" y="2431069"/>
                <a:chExt cx="4536476" cy="461665"/>
              </a:xfrm>
            </p:grpSpPr>
            <p:cxnSp>
              <p:nvCxnSpPr>
                <p:cNvPr id="29" name="직선 연결선 28"/>
                <p:cNvCxnSpPr/>
                <p:nvPr/>
              </p:nvCxnSpPr>
              <p:spPr>
                <a:xfrm>
                  <a:off x="4920299" y="2553142"/>
                  <a:ext cx="897332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TextBox 29"/>
                <p:cNvSpPr txBox="1"/>
                <p:nvPr/>
              </p:nvSpPr>
              <p:spPr>
                <a:xfrm>
                  <a:off x="5891912" y="2431069"/>
                  <a:ext cx="356486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SrvOs2FeaListSizeToNt()</a:t>
                  </a:r>
                  <a:r>
                    <a:rPr lang="ko-KR" altLang="en-US" sz="1200" dirty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가 </a:t>
                  </a:r>
                  <a:r>
                    <a:rPr lang="ko-KR" altLang="en-US" sz="1200" dirty="0" err="1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리턴한</a:t>
                  </a:r>
                  <a:r>
                    <a:rPr lang="ko-KR" altLang="en-US" sz="1200" dirty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 값의 크기만큼 </a:t>
                  </a:r>
                  <a:r>
                    <a:rPr lang="en-US" altLang="ko-KR" sz="1200" dirty="0" err="1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nonpaged</a:t>
                  </a:r>
                  <a:r>
                    <a:rPr lang="en-US" altLang="ko-KR" sz="1200" dirty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 pool</a:t>
                  </a:r>
                  <a:r>
                    <a:rPr lang="ko-KR" altLang="en-US" sz="1200" dirty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을 </a:t>
                  </a:r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할당한다</a:t>
                  </a:r>
                  <a:r>
                    <a:rPr lang="en-US" altLang="ko-KR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.</a:t>
                  </a:r>
                  <a:endParaRPr lang="ko-KR" altLang="en-US" sz="1200" dirty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endParaRPr>
                </a:p>
              </p:txBody>
            </p:sp>
          </p:grpSp>
          <p:sp>
            <p:nvSpPr>
              <p:cNvPr id="32" name="타원 31"/>
              <p:cNvSpPr/>
              <p:nvPr/>
            </p:nvSpPr>
            <p:spPr>
              <a:xfrm flipH="1">
                <a:off x="4572000" y="4384154"/>
                <a:ext cx="72839" cy="7739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3716468" y="5046042"/>
              <a:ext cx="4311916" cy="461665"/>
              <a:chOff x="3716468" y="5117301"/>
              <a:chExt cx="4311916" cy="461665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3716468" y="5117301"/>
                <a:ext cx="4311916" cy="461665"/>
                <a:chOff x="4920299" y="2431069"/>
                <a:chExt cx="4311916" cy="461665"/>
              </a:xfrm>
            </p:grpSpPr>
            <p:cxnSp>
              <p:nvCxnSpPr>
                <p:cNvPr id="24" name="직선 연결선 23"/>
                <p:cNvCxnSpPr/>
                <p:nvPr/>
              </p:nvCxnSpPr>
              <p:spPr>
                <a:xfrm>
                  <a:off x="4920299" y="2553142"/>
                  <a:ext cx="897332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/>
                <p:cNvSpPr txBox="1"/>
                <p:nvPr/>
              </p:nvSpPr>
              <p:spPr>
                <a:xfrm>
                  <a:off x="5871162" y="2431069"/>
                  <a:ext cx="336105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FEALIST</a:t>
                  </a:r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의 내용을 </a:t>
                  </a:r>
                  <a:r>
                    <a:rPr lang="en-US" altLang="ko-KR" sz="1200" dirty="0" err="1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NtFEA</a:t>
                  </a:r>
                  <a:r>
                    <a:rPr lang="en-US" altLang="ko-KR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 </a:t>
                  </a:r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포맷에 맞추어</a:t>
                  </a:r>
                  <a:endParaRPr lang="en-US" altLang="ko-KR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endParaRPr>
                </a:p>
                <a:p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할당된 </a:t>
                  </a:r>
                  <a:r>
                    <a:rPr lang="en-US" altLang="ko-KR" sz="1200" dirty="0" err="1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Nonpaged</a:t>
                  </a:r>
                  <a:r>
                    <a:rPr lang="en-US" altLang="ko-KR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 pool</a:t>
                  </a:r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에 </a:t>
                  </a:r>
                  <a:r>
                    <a:rPr lang="en-US" altLang="ko-KR" sz="1200" b="1" dirty="0" err="1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memmove</a:t>
                  </a:r>
                  <a:r>
                    <a:rPr lang="ko-KR" altLang="en-US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한다</a:t>
                  </a:r>
                  <a:r>
                    <a:rPr lang="en-US" altLang="ko-KR" sz="1200" dirty="0" smtClean="0">
                      <a:latin typeface="나눔바른고딕" pitchFamily="50" charset="-127"/>
                      <a:ea typeface="나눔바른고딕" pitchFamily="50" charset="-127"/>
                      <a:cs typeface="DejaVu Sans Mono" pitchFamily="49" charset="0"/>
                    </a:rPr>
                    <a:t>.</a:t>
                  </a:r>
                  <a:endParaRPr lang="ko-KR" altLang="en-US" sz="1200" dirty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endParaRPr>
                </a:p>
              </p:txBody>
            </p:sp>
          </p:grpSp>
          <p:sp>
            <p:nvSpPr>
              <p:cNvPr id="33" name="타원 32"/>
              <p:cNvSpPr/>
              <p:nvPr/>
            </p:nvSpPr>
            <p:spPr>
              <a:xfrm flipH="1">
                <a:off x="4581525" y="5195241"/>
                <a:ext cx="72839" cy="7739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31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17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790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to call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SrvOs2FeaListToNt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(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)?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591177"/>
            <a:ext cx="7541345" cy="307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err="1">
                <a:latin typeface="나눔바른고딕" pitchFamily="50" charset="-127"/>
                <a:ea typeface="나눔바른고딕" pitchFamily="50" charset="-127"/>
              </a:rPr>
              <a:t>SrvSmbNtTransaction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(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→ </a:t>
            </a: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ExecuteTransaction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( )</a:t>
            </a:r>
          </a:p>
          <a:p>
            <a:pPr marL="0" lvl="1">
              <a:lnSpc>
                <a:spcPct val="150000"/>
              </a:lnSpc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		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→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SrvSmbOpen2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(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→ </a:t>
            </a:r>
            <a:r>
              <a:rPr lang="en-US" altLang="ko-KR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SrvOs2FeaListToNt</a:t>
            </a:r>
            <a:r>
              <a:rPr lang="en-US" altLang="ko-KR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</a:t>
            </a:r>
            <a:endParaRPr lang="ko-KR" altLang="en-US" b="1" dirty="0">
              <a:solidFill>
                <a:schemeClr val="accent4">
                  <a:lumMod val="60000"/>
                  <a:lumOff val="4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dirty="0" smtClean="0">
              <a:solidFill>
                <a:schemeClr val="accent4">
                  <a:lumMod val="60000"/>
                  <a:lumOff val="4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SrvSmbNtTransaction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( 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 smtClean="0">
                <a:latin typeface="나눔바른고딕" pitchFamily="50" charset="-127"/>
                <a:ea typeface="나눔바른고딕" pitchFamily="50" charset="-127"/>
              </a:rPr>
              <a:t>When </a:t>
            </a:r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all data is received, call </a:t>
            </a:r>
            <a:r>
              <a:rPr lang="en-US" altLang="ko-KR" sz="1300" dirty="0" err="1">
                <a:latin typeface="나눔바른고딕" pitchFamily="50" charset="-127"/>
                <a:ea typeface="나눔바른고딕" pitchFamily="50" charset="-127"/>
              </a:rPr>
              <a:t>ExecuteTransaction</a:t>
            </a:r>
            <a:r>
              <a:rPr lang="en-US" altLang="ko-KR" sz="1300" dirty="0" smtClean="0">
                <a:latin typeface="나눔바른고딕" pitchFamily="50" charset="-127"/>
                <a:ea typeface="나눔바른고딕" pitchFamily="50" charset="-127"/>
              </a:rPr>
              <a:t>( 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latin typeface="나눔바른고딕" pitchFamily="50" charset="-127"/>
                <a:ea typeface="나눔바른고딕" pitchFamily="50" charset="-127"/>
              </a:rPr>
              <a:t>ExecuteTransaction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( 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 smtClean="0">
                <a:latin typeface="나눔바른고딕" pitchFamily="50" charset="-127"/>
                <a:ea typeface="나눔바른고딕" pitchFamily="50" charset="-127"/>
              </a:rPr>
              <a:t>Call </a:t>
            </a:r>
            <a:r>
              <a:rPr lang="en-US" altLang="ko-KR" sz="1300" dirty="0">
                <a:latin typeface="나눔바른고딕" pitchFamily="50" charset="-127"/>
                <a:ea typeface="나눔바른고딕" pitchFamily="50" charset="-127"/>
              </a:rPr>
              <a:t>dispatch </a:t>
            </a:r>
            <a:r>
              <a:rPr lang="en-US" altLang="ko-KR" sz="1300" dirty="0" smtClean="0">
                <a:latin typeface="나눔바른고딕" pitchFamily="50" charset="-127"/>
                <a:ea typeface="나눔바른고딕" pitchFamily="50" charset="-127"/>
              </a:rPr>
              <a:t>table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sz="1300" dirty="0" smtClean="0">
                <a:latin typeface="나눔바른고딕" pitchFamily="50" charset="-127"/>
                <a:ea typeface="나눔바른고딕" pitchFamily="50" charset="-127"/>
              </a:rPr>
              <a:t>Target is command 0, SrvSmbOpen2( ) functions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모서리가 둥근 직사각형 2"/>
          <p:cNvSpPr/>
          <p:nvPr/>
        </p:nvSpPr>
        <p:spPr>
          <a:xfrm>
            <a:off x="837109" y="2591177"/>
            <a:ext cx="7056784" cy="981839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4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3758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SrvOs2FeaListToNt( 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4" y="2549996"/>
            <a:ext cx="599122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669348" y="5922818"/>
            <a:ext cx="2540928" cy="167416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33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68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6083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calculate the size of 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FEALIST 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/>
          <p:cNvGrpSpPr/>
          <p:nvPr/>
        </p:nvGrpSpPr>
        <p:grpSpPr>
          <a:xfrm>
            <a:off x="3705091" y="2564904"/>
            <a:ext cx="1733817" cy="3498047"/>
            <a:chOff x="1834225" y="2520192"/>
            <a:chExt cx="1733817" cy="3498047"/>
          </a:xfrm>
        </p:grpSpPr>
        <p:sp>
          <p:nvSpPr>
            <p:cNvPr id="13" name="직사각형 12"/>
            <p:cNvSpPr/>
            <p:nvPr/>
          </p:nvSpPr>
          <p:spPr>
            <a:xfrm>
              <a:off x="1837952" y="2520192"/>
              <a:ext cx="1730090" cy="375016"/>
            </a:xfrm>
            <a:prstGeom prst="rect">
              <a:avLst/>
            </a:prstGeom>
            <a:solidFill>
              <a:srgbClr val="91A8D0"/>
            </a:solidFill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LISTSIZE</a:t>
              </a:r>
              <a:endParaRPr lang="ko-KR" altLang="en-US" sz="15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898738" y="3027385"/>
              <a:ext cx="1601064" cy="207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FEA_Header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898738" y="3297161"/>
              <a:ext cx="1601064" cy="3478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 smtClean="0">
                  <a:solidFill>
                    <a:schemeClr val="tx1"/>
                  </a:solidFill>
                </a:rPr>
                <a:t>FEA_Value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837952" y="2964742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834225" y="3781725"/>
              <a:ext cx="1730090" cy="58337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834225" y="4434638"/>
              <a:ext cx="1730090" cy="581791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834225" y="5270790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34225" y="4890932"/>
              <a:ext cx="1730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34F84"/>
                  </a:solidFill>
                </a:rPr>
                <a:t>…</a:t>
              </a:r>
              <a:endParaRPr lang="ko-KR" altLang="en-US" b="1" dirty="0">
                <a:solidFill>
                  <a:srgbClr val="034F84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1115616" y="2819593"/>
            <a:ext cx="2317904" cy="369332"/>
            <a:chOff x="1317992" y="2819593"/>
            <a:chExt cx="2317904" cy="369332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bg1">
                      <a:lumMod val="65000"/>
                    </a:schemeClr>
                  </a:solidFill>
                </a:defRPr>
              </a:lvl1pPr>
            </a:lstStyle>
            <a:p>
              <a:r>
                <a:rPr lang="en-US" altLang="ko-KR" dirty="0" err="1"/>
                <a:t>FEA_Pointer</a:t>
              </a:r>
              <a:endParaRPr lang="ko-KR" altLang="en-US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115616" y="2371668"/>
            <a:ext cx="2317904" cy="369332"/>
            <a:chOff x="1317992" y="2819593"/>
            <a:chExt cx="2317904" cy="369332"/>
          </a:xfrm>
        </p:grpSpPr>
        <p:cxnSp>
          <p:nvCxnSpPr>
            <p:cNvPr id="43" name="직선 화살표 연결선 42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LIST_Pointer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2843808" y="2569050"/>
            <a:ext cx="792089" cy="440404"/>
            <a:chOff x="2843808" y="2569050"/>
            <a:chExt cx="792089" cy="440404"/>
          </a:xfrm>
        </p:grpSpPr>
        <p:sp>
          <p:nvSpPr>
            <p:cNvPr id="51" name="TextBox 50"/>
            <p:cNvSpPr txBox="1"/>
            <p:nvPr/>
          </p:nvSpPr>
          <p:spPr>
            <a:xfrm>
              <a:off x="2843808" y="2627620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rgbClr val="F70F83"/>
                  </a:solidFill>
                </a:rPr>
                <a:t>+4</a:t>
              </a:r>
              <a:endParaRPr lang="ko-KR" altLang="en-US" b="1" dirty="0">
                <a:solidFill>
                  <a:srgbClr val="F70F83"/>
                </a:solidFill>
              </a:endParaRPr>
            </a:p>
          </p:txBody>
        </p:sp>
        <p:sp>
          <p:nvSpPr>
            <p:cNvPr id="56" name="왼쪽 대괄호 55"/>
            <p:cNvSpPr/>
            <p:nvPr/>
          </p:nvSpPr>
          <p:spPr>
            <a:xfrm>
              <a:off x="3412727" y="2569050"/>
              <a:ext cx="223170" cy="440404"/>
            </a:xfrm>
            <a:prstGeom prst="leftBracket">
              <a:avLst>
                <a:gd name="adj" fmla="val 250481"/>
              </a:avLst>
            </a:prstGeom>
            <a:ln>
              <a:solidFill>
                <a:srgbClr val="F70F8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652120" y="4449886"/>
            <a:ext cx="3163804" cy="584775"/>
            <a:chOff x="5849556" y="4449886"/>
            <a:chExt cx="3163804" cy="584775"/>
          </a:xfrm>
        </p:grpSpPr>
        <p:sp>
          <p:nvSpPr>
            <p:cNvPr id="58" name="TextBox 57"/>
            <p:cNvSpPr txBox="1"/>
            <p:nvPr/>
          </p:nvSpPr>
          <p:spPr>
            <a:xfrm>
              <a:off x="6084168" y="4449886"/>
              <a:ext cx="29291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LIST_Pointer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 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를 더해서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첫 번째 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의 시작을 찾는다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849556" y="4451609"/>
              <a:ext cx="36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F70F83"/>
                  </a:solidFill>
                </a:rPr>
                <a:t>0.</a:t>
              </a:r>
              <a:endParaRPr lang="ko-KR" altLang="en-US" sz="1600" b="1" dirty="0">
                <a:solidFill>
                  <a:srgbClr val="F70F83"/>
                </a:solidFill>
              </a:endParaRPr>
            </a:p>
          </p:txBody>
        </p:sp>
      </p:grpSp>
      <p:sp>
        <p:nvSpPr>
          <p:cNvPr id="30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10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993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calculate the size of FEALIST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1115616" y="2819593"/>
            <a:ext cx="2317904" cy="369332"/>
            <a:chOff x="1317992" y="2819593"/>
            <a:chExt cx="2317904" cy="369332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bg1">
                      <a:lumMod val="65000"/>
                    </a:schemeClr>
                  </a:solidFill>
                </a:defRPr>
              </a:lvl1pPr>
            </a:lstStyle>
            <a:p>
              <a:r>
                <a:rPr lang="en-US" altLang="ko-KR" dirty="0" err="1"/>
                <a:t>FEA_Pointer</a:t>
              </a:r>
              <a:endParaRPr lang="ko-KR" altLang="en-US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19672" y="2569049"/>
            <a:ext cx="2009079" cy="3457727"/>
            <a:chOff x="1619672" y="2569049"/>
            <a:chExt cx="2009079" cy="3457727"/>
          </a:xfrm>
        </p:grpSpPr>
        <p:sp>
          <p:nvSpPr>
            <p:cNvPr id="51" name="TextBox 50"/>
            <p:cNvSpPr txBox="1"/>
            <p:nvPr/>
          </p:nvSpPr>
          <p:spPr>
            <a:xfrm>
              <a:off x="1619672" y="3928580"/>
              <a:ext cx="1806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 smtClean="0">
                  <a:solidFill>
                    <a:srgbClr val="F70F83"/>
                  </a:solidFill>
                </a:rPr>
                <a:t>+4+LISTSIZE </a:t>
              </a:r>
              <a:endParaRPr lang="ko-KR" altLang="en-US" b="1" dirty="0">
                <a:solidFill>
                  <a:srgbClr val="F70F83"/>
                </a:solidFill>
              </a:endParaRPr>
            </a:p>
          </p:txBody>
        </p:sp>
        <p:sp>
          <p:nvSpPr>
            <p:cNvPr id="56" name="왼쪽 대괄호 55"/>
            <p:cNvSpPr/>
            <p:nvPr/>
          </p:nvSpPr>
          <p:spPr>
            <a:xfrm>
              <a:off x="3473513" y="2569049"/>
              <a:ext cx="155238" cy="3457727"/>
            </a:xfrm>
            <a:prstGeom prst="leftBracket">
              <a:avLst>
                <a:gd name="adj" fmla="val 250481"/>
              </a:avLst>
            </a:prstGeom>
            <a:ln>
              <a:solidFill>
                <a:srgbClr val="F70F8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32407" y="5836916"/>
            <a:ext cx="2880320" cy="369332"/>
            <a:chOff x="755576" y="2819593"/>
            <a:chExt cx="2880320" cy="369332"/>
          </a:xfrm>
        </p:grpSpPr>
        <p:cxnSp>
          <p:nvCxnSpPr>
            <p:cNvPr id="26" name="직선 화살표 연결선 25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55576" y="2819593"/>
              <a:ext cx="20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bg1">
                      <a:lumMod val="65000"/>
                    </a:schemeClr>
                  </a:solidFill>
                </a:defRPr>
              </a:lvl1pPr>
            </a:lstStyle>
            <a:p>
              <a:r>
                <a:rPr lang="en-US" altLang="ko-KR" dirty="0" err="1"/>
                <a:t>LIST_End_Pointer</a:t>
              </a:r>
              <a:endParaRPr lang="ko-KR" altLang="en-US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115616" y="2371668"/>
            <a:ext cx="2317904" cy="369332"/>
            <a:chOff x="1317992" y="2819593"/>
            <a:chExt cx="2317904" cy="369332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LIST_Pointer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652120" y="4449886"/>
            <a:ext cx="2970916" cy="830997"/>
            <a:chOff x="5849556" y="4449886"/>
            <a:chExt cx="2970916" cy="830997"/>
          </a:xfrm>
        </p:grpSpPr>
        <p:sp>
          <p:nvSpPr>
            <p:cNvPr id="37" name="TextBox 36"/>
            <p:cNvSpPr txBox="1"/>
            <p:nvPr/>
          </p:nvSpPr>
          <p:spPr>
            <a:xfrm>
              <a:off x="6084168" y="4449886"/>
              <a:ext cx="27363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LIST_Pointer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 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와</a:t>
              </a:r>
              <a:endPara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LISTSIZE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를 더해서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LIST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의 끝을 찾는다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49556" y="4451609"/>
              <a:ext cx="36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F70F83"/>
                  </a:solidFill>
                </a:rPr>
                <a:t>0.</a:t>
              </a:r>
              <a:endParaRPr lang="ko-KR" altLang="en-US" sz="1600" b="1" dirty="0">
                <a:solidFill>
                  <a:srgbClr val="F70F83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705091" y="2564904"/>
            <a:ext cx="1733817" cy="3498047"/>
            <a:chOff x="1834225" y="2520192"/>
            <a:chExt cx="1733817" cy="3498047"/>
          </a:xfrm>
        </p:grpSpPr>
        <p:sp>
          <p:nvSpPr>
            <p:cNvPr id="42" name="직사각형 41"/>
            <p:cNvSpPr/>
            <p:nvPr/>
          </p:nvSpPr>
          <p:spPr>
            <a:xfrm>
              <a:off x="1837952" y="2520192"/>
              <a:ext cx="1730090" cy="375016"/>
            </a:xfrm>
            <a:prstGeom prst="rect">
              <a:avLst/>
            </a:prstGeom>
            <a:solidFill>
              <a:srgbClr val="91A8D0"/>
            </a:solidFill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LISTSIZE</a:t>
              </a:r>
              <a:endParaRPr lang="ko-KR" altLang="en-US" sz="1500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898738" y="3027385"/>
              <a:ext cx="1601064" cy="207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FEA_Header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98738" y="3297161"/>
              <a:ext cx="1601064" cy="3478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 smtClean="0">
                  <a:solidFill>
                    <a:schemeClr val="tx1"/>
                  </a:solidFill>
                </a:rPr>
                <a:t>FEA_Value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837952" y="2964742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834225" y="3781725"/>
              <a:ext cx="1730090" cy="58337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834225" y="4434638"/>
              <a:ext cx="1730090" cy="581791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834225" y="5270790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34225" y="4890932"/>
              <a:ext cx="1730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34F84"/>
                  </a:solidFill>
                </a:rPr>
                <a:t>…</a:t>
              </a:r>
              <a:endParaRPr lang="ko-KR" altLang="en-US" b="1" dirty="0">
                <a:solidFill>
                  <a:srgbClr val="034F84"/>
                </a:solidFill>
              </a:endParaRPr>
            </a:p>
          </p:txBody>
        </p:sp>
      </p:grpSp>
      <p:sp>
        <p:nvSpPr>
          <p:cNvPr id="50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9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993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calculate the size of FEALIST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1115616" y="3635732"/>
            <a:ext cx="2317904" cy="369332"/>
            <a:chOff x="1317992" y="2819593"/>
            <a:chExt cx="2317904" cy="369332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FEA_Pointer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왼쪽 대괄호 55"/>
          <p:cNvSpPr/>
          <p:nvPr/>
        </p:nvSpPr>
        <p:spPr>
          <a:xfrm>
            <a:off x="3473513" y="3009454"/>
            <a:ext cx="155238" cy="816983"/>
          </a:xfrm>
          <a:prstGeom prst="leftBracket">
            <a:avLst>
              <a:gd name="adj" fmla="val 250481"/>
            </a:avLst>
          </a:prstGeom>
          <a:ln>
            <a:solidFill>
              <a:srgbClr val="034F8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532407" y="5836916"/>
            <a:ext cx="2880320" cy="369332"/>
            <a:chOff x="755576" y="2819593"/>
            <a:chExt cx="2880320" cy="369332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55576" y="2819593"/>
              <a:ext cx="20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bg1">
                      <a:lumMod val="65000"/>
                    </a:schemeClr>
                  </a:solidFill>
                </a:defRPr>
              </a:lvl1pPr>
            </a:lstStyle>
            <a:p>
              <a:r>
                <a:rPr lang="en-US" altLang="ko-KR" dirty="0" err="1"/>
                <a:t>LIST_End_Pointer</a:t>
              </a:r>
              <a:endParaRPr lang="ko-KR" altLang="en-US" dirty="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115616" y="2371668"/>
            <a:ext cx="2317904" cy="369332"/>
            <a:chOff x="1317992" y="2819593"/>
            <a:chExt cx="2317904" cy="369332"/>
          </a:xfrm>
        </p:grpSpPr>
        <p:cxnSp>
          <p:nvCxnSpPr>
            <p:cNvPr id="45" name="직선 화살표 연결선 44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LIST_Pointer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652120" y="4449886"/>
            <a:ext cx="3240360" cy="1323439"/>
            <a:chOff x="5849556" y="4449886"/>
            <a:chExt cx="3240360" cy="1323439"/>
          </a:xfrm>
        </p:grpSpPr>
        <p:sp>
          <p:nvSpPr>
            <p:cNvPr id="48" name="TextBox 47"/>
            <p:cNvSpPr txBox="1"/>
            <p:nvPr/>
          </p:nvSpPr>
          <p:spPr>
            <a:xfrm>
              <a:off x="6084168" y="4449886"/>
              <a:ext cx="30057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첫 번째 </a:t>
              </a:r>
              <a:r>
                <a:rPr lang="en-US" altLang="ko-KR" sz="1600" b="1" dirty="0" err="1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FEA_Pointer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해당 </a:t>
              </a:r>
              <a:r>
                <a:rPr lang="en-US" altLang="ko-KR" sz="1600" b="1" dirty="0" err="1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FEA_Header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크기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(4)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와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600" b="1" dirty="0" err="1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FEA_Value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600" b="1" dirty="0" err="1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EAName+EAValue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 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크기를 더해서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다음 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의 시작을 찾는다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49556" y="4451609"/>
              <a:ext cx="36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34F84"/>
                  </a:solidFill>
                </a:rPr>
                <a:t>1.</a:t>
              </a:r>
              <a:endParaRPr lang="ko-KR" altLang="en-US" sz="1600" b="1" dirty="0">
                <a:solidFill>
                  <a:srgbClr val="034F84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705091" y="2564904"/>
            <a:ext cx="1733817" cy="3498047"/>
            <a:chOff x="1834225" y="2520192"/>
            <a:chExt cx="1733817" cy="3498047"/>
          </a:xfrm>
        </p:grpSpPr>
        <p:sp>
          <p:nvSpPr>
            <p:cNvPr id="37" name="직사각형 36"/>
            <p:cNvSpPr/>
            <p:nvPr/>
          </p:nvSpPr>
          <p:spPr>
            <a:xfrm>
              <a:off x="1837952" y="2520192"/>
              <a:ext cx="1730090" cy="375016"/>
            </a:xfrm>
            <a:prstGeom prst="rect">
              <a:avLst/>
            </a:prstGeom>
            <a:solidFill>
              <a:srgbClr val="91A8D0"/>
            </a:solidFill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LISTSIZE</a:t>
              </a:r>
              <a:endParaRPr lang="ko-KR" altLang="en-US" sz="1500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898738" y="3027385"/>
              <a:ext cx="1601064" cy="207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FEA_Header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898738" y="3297161"/>
              <a:ext cx="1601064" cy="3478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 smtClean="0">
                  <a:solidFill>
                    <a:schemeClr val="tx1"/>
                  </a:solidFill>
                </a:rPr>
                <a:t>FEA_Value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837952" y="2964742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34225" y="3781725"/>
              <a:ext cx="1730090" cy="58337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34225" y="4434638"/>
              <a:ext cx="1730090" cy="581791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834225" y="5270790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34225" y="4890932"/>
              <a:ext cx="1730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34F84"/>
                  </a:solidFill>
                </a:rPr>
                <a:t>…</a:t>
              </a:r>
              <a:endParaRPr lang="ko-KR" altLang="en-US" b="1" dirty="0">
                <a:solidFill>
                  <a:srgbClr val="034F84"/>
                </a:solidFill>
              </a:endParaRPr>
            </a:p>
          </p:txBody>
        </p:sp>
      </p:grpSp>
      <p:sp>
        <p:nvSpPr>
          <p:cNvPr id="5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0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993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calculate the size of FEALIST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1115616" y="4283804"/>
            <a:ext cx="2317904" cy="369332"/>
            <a:chOff x="1317992" y="2819593"/>
            <a:chExt cx="2317904" cy="369332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FEA_Pointer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왼쪽 대괄호 55"/>
          <p:cNvSpPr/>
          <p:nvPr/>
        </p:nvSpPr>
        <p:spPr>
          <a:xfrm>
            <a:off x="3433520" y="3826437"/>
            <a:ext cx="195231" cy="648072"/>
          </a:xfrm>
          <a:prstGeom prst="leftBracket">
            <a:avLst>
              <a:gd name="adj" fmla="val 250481"/>
            </a:avLst>
          </a:prstGeom>
          <a:ln>
            <a:solidFill>
              <a:srgbClr val="034F8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532407" y="5836916"/>
            <a:ext cx="2880320" cy="369332"/>
            <a:chOff x="755576" y="2819593"/>
            <a:chExt cx="2880320" cy="369332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55576" y="2819593"/>
              <a:ext cx="20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bg1">
                      <a:lumMod val="65000"/>
                    </a:schemeClr>
                  </a:solidFill>
                </a:defRPr>
              </a:lvl1pPr>
            </a:lstStyle>
            <a:p>
              <a:r>
                <a:rPr lang="en-US" altLang="ko-KR" dirty="0" err="1"/>
                <a:t>LIST_End_Pointer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115616" y="2371668"/>
            <a:ext cx="2317904" cy="369332"/>
            <a:chOff x="1317992" y="2819593"/>
            <a:chExt cx="2317904" cy="369332"/>
          </a:xfrm>
        </p:grpSpPr>
        <p:cxnSp>
          <p:nvCxnSpPr>
            <p:cNvPr id="37" name="직선 화살표 연결선 36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LIST_Pointer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652120" y="4449886"/>
            <a:ext cx="3240360" cy="584775"/>
            <a:chOff x="5849556" y="4449886"/>
            <a:chExt cx="3240360" cy="584775"/>
          </a:xfrm>
        </p:grpSpPr>
        <p:sp>
          <p:nvSpPr>
            <p:cNvPr id="45" name="TextBox 44"/>
            <p:cNvSpPr txBox="1"/>
            <p:nvPr/>
          </p:nvSpPr>
          <p:spPr>
            <a:xfrm>
              <a:off x="6084168" y="4449886"/>
              <a:ext cx="30057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같은 방법으로 계속해서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다음 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</a:t>
              </a:r>
              <a:r>
                <a:rPr lang="ko-KR" altLang="en-US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의 시작을 탐색한다</a:t>
              </a:r>
              <a:r>
                <a:rPr lang="en-US" altLang="ko-KR" sz="1600" b="1" dirty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49556" y="4451609"/>
              <a:ext cx="36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34F84"/>
                  </a:solidFill>
                </a:rPr>
                <a:t>2.</a:t>
              </a:r>
              <a:endParaRPr lang="ko-KR" altLang="en-US" sz="1600" b="1" dirty="0">
                <a:solidFill>
                  <a:srgbClr val="034F84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05091" y="2564904"/>
            <a:ext cx="1733817" cy="3498047"/>
            <a:chOff x="1834225" y="2520192"/>
            <a:chExt cx="1733817" cy="3498047"/>
          </a:xfrm>
        </p:grpSpPr>
        <p:sp>
          <p:nvSpPr>
            <p:cNvPr id="43" name="직사각형 42"/>
            <p:cNvSpPr/>
            <p:nvPr/>
          </p:nvSpPr>
          <p:spPr>
            <a:xfrm>
              <a:off x="1837952" y="2520192"/>
              <a:ext cx="1730090" cy="375016"/>
            </a:xfrm>
            <a:prstGeom prst="rect">
              <a:avLst/>
            </a:prstGeom>
            <a:solidFill>
              <a:srgbClr val="91A8D0"/>
            </a:solidFill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LISTSIZE</a:t>
              </a:r>
              <a:endParaRPr lang="ko-KR" altLang="en-US" sz="1500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98738" y="3027385"/>
              <a:ext cx="1601064" cy="207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FEA_Header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898738" y="3297161"/>
              <a:ext cx="1601064" cy="3478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 smtClean="0">
                  <a:solidFill>
                    <a:schemeClr val="tx1"/>
                  </a:solidFill>
                </a:rPr>
                <a:t>FEA_Value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837952" y="2964742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34225" y="3781725"/>
              <a:ext cx="1730090" cy="58337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34225" y="4434638"/>
              <a:ext cx="1730090" cy="581791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834225" y="5270790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34225" y="4890932"/>
              <a:ext cx="1730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34F84"/>
                  </a:solidFill>
                </a:rPr>
                <a:t>…</a:t>
              </a:r>
              <a:endParaRPr lang="ko-KR" altLang="en-US" b="1" dirty="0">
                <a:solidFill>
                  <a:srgbClr val="034F84"/>
                </a:solidFill>
              </a:endParaRPr>
            </a:p>
          </p:txBody>
        </p:sp>
      </p:grpSp>
      <p:sp>
        <p:nvSpPr>
          <p:cNvPr id="5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37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15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993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calculate the size of FEALIST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1115616" y="4931876"/>
            <a:ext cx="2317904" cy="369332"/>
            <a:chOff x="1317992" y="2819593"/>
            <a:chExt cx="2317904" cy="369332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FEA_Pointer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왼쪽 대괄호 55"/>
          <p:cNvSpPr/>
          <p:nvPr/>
        </p:nvSpPr>
        <p:spPr>
          <a:xfrm>
            <a:off x="3433520" y="4474509"/>
            <a:ext cx="195231" cy="648072"/>
          </a:xfrm>
          <a:prstGeom prst="leftBracket">
            <a:avLst>
              <a:gd name="adj" fmla="val 250481"/>
            </a:avLst>
          </a:prstGeom>
          <a:ln>
            <a:solidFill>
              <a:srgbClr val="034F8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532407" y="5836916"/>
            <a:ext cx="2880320" cy="369332"/>
            <a:chOff x="755576" y="2819593"/>
            <a:chExt cx="2880320" cy="369332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55576" y="2819593"/>
              <a:ext cx="20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bg1">
                      <a:lumMod val="65000"/>
                    </a:schemeClr>
                  </a:solidFill>
                </a:defRPr>
              </a:lvl1pPr>
            </a:lstStyle>
            <a:p>
              <a:r>
                <a:rPr lang="en-US" altLang="ko-KR" dirty="0" err="1"/>
                <a:t>LIST_End_Pointer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115616" y="2371668"/>
            <a:ext cx="2317904" cy="369332"/>
            <a:chOff x="1317992" y="2819593"/>
            <a:chExt cx="2317904" cy="369332"/>
          </a:xfrm>
        </p:grpSpPr>
        <p:cxnSp>
          <p:nvCxnSpPr>
            <p:cNvPr id="37" name="직선 화살표 연결선 36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LIST_Pointer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652120" y="4449886"/>
            <a:ext cx="3240360" cy="584775"/>
            <a:chOff x="5849556" y="4449886"/>
            <a:chExt cx="3240360" cy="584775"/>
          </a:xfrm>
        </p:grpSpPr>
        <p:sp>
          <p:nvSpPr>
            <p:cNvPr id="45" name="TextBox 44"/>
            <p:cNvSpPr txBox="1"/>
            <p:nvPr/>
          </p:nvSpPr>
          <p:spPr>
            <a:xfrm>
              <a:off x="6084168" y="4449886"/>
              <a:ext cx="30057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같은 방법으로 계속해서</a:t>
              </a:r>
              <a:endPara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다음 </a:t>
              </a:r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</a:t>
              </a:r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의 시작을 탐색한다</a:t>
              </a:r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49556" y="4451609"/>
              <a:ext cx="36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034F84"/>
                  </a:solidFill>
                </a:rPr>
                <a:t>2.</a:t>
              </a:r>
              <a:endParaRPr lang="ko-KR" altLang="en-US" sz="1600" b="1" dirty="0">
                <a:solidFill>
                  <a:srgbClr val="034F84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05091" y="2564904"/>
            <a:ext cx="1733817" cy="3498047"/>
            <a:chOff x="1834225" y="2520192"/>
            <a:chExt cx="1733817" cy="3498047"/>
          </a:xfrm>
        </p:grpSpPr>
        <p:sp>
          <p:nvSpPr>
            <p:cNvPr id="43" name="직사각형 42"/>
            <p:cNvSpPr/>
            <p:nvPr/>
          </p:nvSpPr>
          <p:spPr>
            <a:xfrm>
              <a:off x="1837952" y="2520192"/>
              <a:ext cx="1730090" cy="375016"/>
            </a:xfrm>
            <a:prstGeom prst="rect">
              <a:avLst/>
            </a:prstGeom>
            <a:solidFill>
              <a:srgbClr val="91A8D0"/>
            </a:solidFill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LISTSIZE</a:t>
              </a:r>
              <a:endParaRPr lang="ko-KR" altLang="en-US" sz="1500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98738" y="3027385"/>
              <a:ext cx="1601064" cy="207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FEA_Header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898738" y="3297161"/>
              <a:ext cx="1601064" cy="3478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 smtClean="0">
                  <a:solidFill>
                    <a:schemeClr val="tx1"/>
                  </a:solidFill>
                </a:rPr>
                <a:t>FEA_Value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837952" y="2964742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34225" y="3781725"/>
              <a:ext cx="1730090" cy="58337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34225" y="4434638"/>
              <a:ext cx="1730090" cy="581791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834225" y="5270790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34225" y="4890932"/>
              <a:ext cx="1730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34F84"/>
                  </a:solidFill>
                </a:rPr>
                <a:t>…</a:t>
              </a:r>
              <a:endParaRPr lang="ko-KR" altLang="en-US" b="1" dirty="0">
                <a:solidFill>
                  <a:srgbClr val="034F84"/>
                </a:solidFill>
              </a:endParaRPr>
            </a:p>
          </p:txBody>
        </p:sp>
      </p:grpSp>
      <p:sp>
        <p:nvSpPr>
          <p:cNvPr id="5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2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993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calculate the size of FEALIST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1115616" y="5373216"/>
            <a:ext cx="2304256" cy="556174"/>
            <a:chOff x="1317992" y="2819593"/>
            <a:chExt cx="2304256" cy="556174"/>
          </a:xfrm>
        </p:grpSpPr>
        <p:cxnSp>
          <p:nvCxnSpPr>
            <p:cNvPr id="36" name="직선 화살표 연결선 35"/>
            <p:cNvCxnSpPr/>
            <p:nvPr/>
          </p:nvCxnSpPr>
          <p:spPr>
            <a:xfrm>
              <a:off x="2771800" y="3009454"/>
              <a:ext cx="850448" cy="36631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FEA_Pointer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왼쪽 대괄호 55"/>
          <p:cNvSpPr/>
          <p:nvPr/>
        </p:nvSpPr>
        <p:spPr>
          <a:xfrm>
            <a:off x="3419872" y="5229199"/>
            <a:ext cx="250778" cy="797577"/>
          </a:xfrm>
          <a:prstGeom prst="leftBracket">
            <a:avLst>
              <a:gd name="adj" fmla="val 250481"/>
            </a:avLst>
          </a:prstGeom>
          <a:ln>
            <a:solidFill>
              <a:srgbClr val="034F84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69699" y="5616536"/>
            <a:ext cx="41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70F83"/>
                </a:solidFill>
              </a:rPr>
              <a:t>≥</a:t>
            </a:r>
            <a:endParaRPr lang="ko-KR" altLang="en-US" b="1" dirty="0">
              <a:solidFill>
                <a:srgbClr val="F70F83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32407" y="5836916"/>
            <a:ext cx="2880320" cy="369332"/>
            <a:chOff x="755576" y="2819593"/>
            <a:chExt cx="2880320" cy="369332"/>
          </a:xfrm>
        </p:grpSpPr>
        <p:cxnSp>
          <p:nvCxnSpPr>
            <p:cNvPr id="30" name="직선 화살표 연결선 29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55576" y="2819593"/>
              <a:ext cx="2074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b="1">
                  <a:solidFill>
                    <a:schemeClr val="bg1">
                      <a:lumMod val="65000"/>
                    </a:schemeClr>
                  </a:solidFill>
                </a:defRPr>
              </a:lvl1pPr>
            </a:lstStyle>
            <a:p>
              <a:r>
                <a:rPr lang="en-US" altLang="ko-KR" dirty="0" err="1"/>
                <a:t>LIST_End_Pointer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115616" y="2371668"/>
            <a:ext cx="2317904" cy="369332"/>
            <a:chOff x="1317992" y="2819593"/>
            <a:chExt cx="2317904" cy="369332"/>
          </a:xfrm>
        </p:grpSpPr>
        <p:cxnSp>
          <p:nvCxnSpPr>
            <p:cNvPr id="37" name="직선 화살표 연결선 36"/>
            <p:cNvCxnSpPr/>
            <p:nvPr/>
          </p:nvCxnSpPr>
          <p:spPr>
            <a:xfrm>
              <a:off x="2771800" y="3009454"/>
              <a:ext cx="864096" cy="491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317992" y="2819593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chemeClr val="bg1">
                      <a:lumMod val="65000"/>
                    </a:schemeClr>
                  </a:solidFill>
                </a:rPr>
                <a:t>LIST_Pointer</a:t>
              </a:r>
              <a:endParaRPr lang="ko-KR" altLang="en-US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5652120" y="4449886"/>
            <a:ext cx="3312368" cy="1323439"/>
            <a:chOff x="5849556" y="4449886"/>
            <a:chExt cx="3312368" cy="1323439"/>
          </a:xfrm>
        </p:grpSpPr>
        <p:sp>
          <p:nvSpPr>
            <p:cNvPr id="45" name="TextBox 44"/>
            <p:cNvSpPr txBox="1"/>
            <p:nvPr/>
          </p:nvSpPr>
          <p:spPr>
            <a:xfrm>
              <a:off x="6084168" y="4449886"/>
              <a:ext cx="30777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다음 </a:t>
              </a:r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</a:t>
              </a:r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의 시작이 </a:t>
              </a:r>
              <a:endPara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LIST</a:t>
              </a:r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의 끝으로 예상되는</a:t>
              </a:r>
              <a:endPara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주소보다 크거나 같으면</a:t>
              </a:r>
              <a:endPara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직전 </a:t>
              </a:r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</a:t>
              </a:r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를 마지막 </a:t>
              </a:r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FEA</a:t>
              </a:r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 </a:t>
              </a:r>
              <a:endParaRPr lang="en-US" altLang="ko-KR" sz="1600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인식하여 </a:t>
              </a:r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LISTSIZE</a:t>
              </a:r>
              <a:r>
                <a:rPr lang="ko-KR" altLang="en-US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를 계산한다</a:t>
              </a:r>
              <a:r>
                <a:rPr lang="en-US" altLang="ko-KR" sz="1600" b="1" dirty="0" smtClean="0">
                  <a:solidFill>
                    <a:schemeClr val="bg1">
                      <a:lumMod val="6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49556" y="4451609"/>
              <a:ext cx="36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34F84"/>
                  </a:solidFill>
                </a:rPr>
                <a:t>3</a:t>
              </a:r>
              <a:r>
                <a:rPr lang="en-US" altLang="ko-KR" sz="1600" b="1" dirty="0" smtClean="0">
                  <a:solidFill>
                    <a:srgbClr val="034F84"/>
                  </a:solidFill>
                </a:rPr>
                <a:t>.</a:t>
              </a:r>
              <a:endParaRPr lang="ko-KR" altLang="en-US" sz="1600" b="1" dirty="0">
                <a:solidFill>
                  <a:srgbClr val="034F84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705091" y="2564904"/>
            <a:ext cx="1733817" cy="3498047"/>
            <a:chOff x="1834225" y="2520192"/>
            <a:chExt cx="1733817" cy="3498047"/>
          </a:xfrm>
        </p:grpSpPr>
        <p:sp>
          <p:nvSpPr>
            <p:cNvPr id="43" name="직사각형 42"/>
            <p:cNvSpPr/>
            <p:nvPr/>
          </p:nvSpPr>
          <p:spPr>
            <a:xfrm>
              <a:off x="1837952" y="2520192"/>
              <a:ext cx="1730090" cy="375016"/>
            </a:xfrm>
            <a:prstGeom prst="rect">
              <a:avLst/>
            </a:prstGeom>
            <a:solidFill>
              <a:srgbClr val="91A8D0"/>
            </a:solidFill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/>
                <a:t>LISTSIZE</a:t>
              </a:r>
              <a:endParaRPr lang="ko-KR" altLang="en-US" sz="1500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898738" y="3027385"/>
              <a:ext cx="1601064" cy="207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>
                  <a:solidFill>
                    <a:schemeClr val="tx1"/>
                  </a:solidFill>
                </a:rPr>
                <a:t>FEA_Header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898738" y="3297161"/>
              <a:ext cx="1601064" cy="3478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err="1" smtClean="0">
                  <a:solidFill>
                    <a:schemeClr val="tx1"/>
                  </a:solidFill>
                </a:rPr>
                <a:t>FEA_Value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837952" y="2964742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34225" y="3781725"/>
              <a:ext cx="1730090" cy="58337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834225" y="4434638"/>
              <a:ext cx="1730090" cy="581791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834225" y="5270790"/>
              <a:ext cx="1730090" cy="747449"/>
            </a:xfrm>
            <a:prstGeom prst="rect">
              <a:avLst/>
            </a:prstGeom>
            <a:noFill/>
            <a:ln>
              <a:solidFill>
                <a:srgbClr val="034F8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834225" y="4890932"/>
              <a:ext cx="1730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034F84"/>
                  </a:solidFill>
                </a:rPr>
                <a:t>…</a:t>
              </a:r>
              <a:endParaRPr lang="ko-KR" altLang="en-US" b="1" dirty="0">
                <a:solidFill>
                  <a:srgbClr val="034F84"/>
                </a:solidFill>
              </a:endParaRPr>
            </a:p>
          </p:txBody>
        </p:sp>
      </p:grpSp>
      <p:sp>
        <p:nvSpPr>
          <p:cNvPr id="5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39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1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15295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연구 배경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69652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올해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월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SMB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취약점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(MS17-010)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이용한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Wannacry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등장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기존의 </a:t>
            </a:r>
            <a:r>
              <a:rPr lang="ko-KR" altLang="en-US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랜섬웨어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Drive-by-Download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취약점 등 사용자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행위 기반으로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감염된다면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…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u="sng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WannaCry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OS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자체의 </a:t>
            </a:r>
            <a:r>
              <a:rPr lang="en-US" altLang="ko-KR" b="1" dirty="0" smtClean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SMB 1-day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취약점을 통해 사용자의 행위와 상관없이 감염된다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01 Intro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tudy Background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4430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SrvOs2FeaListSizeToNt( 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41" b="31700"/>
          <a:stretch/>
        </p:blipFill>
        <p:spPr bwMode="auto">
          <a:xfrm>
            <a:off x="539552" y="2717009"/>
            <a:ext cx="8242199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452288" y="4692366"/>
            <a:ext cx="6936136" cy="353794"/>
            <a:chOff x="1452288" y="4692366"/>
            <a:chExt cx="6936136" cy="353794"/>
          </a:xfrm>
        </p:grpSpPr>
        <p:grpSp>
          <p:nvGrpSpPr>
            <p:cNvPr id="7" name="그룹 6"/>
            <p:cNvGrpSpPr/>
            <p:nvPr/>
          </p:nvGrpSpPr>
          <p:grpSpPr>
            <a:xfrm>
              <a:off x="1452288" y="4692366"/>
              <a:ext cx="6936136" cy="353794"/>
              <a:chOff x="1452288" y="4692366"/>
              <a:chExt cx="6936136" cy="35379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452288" y="4773784"/>
                <a:ext cx="4343848" cy="197052"/>
              </a:xfrm>
              <a:prstGeom prst="rect">
                <a:avLst/>
              </a:prstGeom>
              <a:noFill/>
              <a:ln w="19050">
                <a:solidFill>
                  <a:srgbClr val="F70F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" name="직선 연결선 4"/>
              <p:cNvCxnSpPr>
                <a:stCxn id="3" idx="3"/>
              </p:cNvCxnSpPr>
              <p:nvPr/>
            </p:nvCxnSpPr>
            <p:spPr>
              <a:xfrm>
                <a:off x="5796136" y="4872310"/>
                <a:ext cx="504056" cy="0"/>
              </a:xfrm>
              <a:prstGeom prst="line">
                <a:avLst/>
              </a:prstGeom>
              <a:ln w="19050"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6300192" y="4692366"/>
                <a:ext cx="2088232" cy="3537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300" b="1" dirty="0" smtClean="0">
                    <a:solidFill>
                      <a:srgbClr val="F70F83"/>
                    </a:solidFill>
                  </a:rPr>
                  <a:t>Casting BUG!!!!!</a:t>
                </a:r>
                <a:endParaRPr lang="ko-KR" altLang="en-US" sz="1300" b="1" dirty="0">
                  <a:solidFill>
                    <a:srgbClr val="F70F83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 flipH="1">
              <a:off x="6241070" y="4835252"/>
              <a:ext cx="72839" cy="77392"/>
            </a:xfrm>
            <a:prstGeom prst="ellipse">
              <a:avLst/>
            </a:prstGeom>
            <a:solidFill>
              <a:srgbClr val="F70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7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4430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SrvOs2FeaListSizeToNt( 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80" y="2708920"/>
            <a:ext cx="70008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211960" y="3223250"/>
            <a:ext cx="3816423" cy="1497047"/>
            <a:chOff x="4211960" y="3233524"/>
            <a:chExt cx="3816423" cy="1497047"/>
          </a:xfrm>
        </p:grpSpPr>
        <p:grpSp>
          <p:nvGrpSpPr>
            <p:cNvPr id="16" name="그룹 15"/>
            <p:cNvGrpSpPr/>
            <p:nvPr/>
          </p:nvGrpSpPr>
          <p:grpSpPr>
            <a:xfrm>
              <a:off x="4233191" y="3255800"/>
              <a:ext cx="3795192" cy="1474771"/>
              <a:chOff x="4222917" y="3255800"/>
              <a:chExt cx="3795192" cy="1474771"/>
            </a:xfrm>
          </p:grpSpPr>
          <p:cxnSp>
            <p:nvCxnSpPr>
              <p:cNvPr id="13" name="직선 연결선 12"/>
              <p:cNvCxnSpPr/>
              <p:nvPr/>
            </p:nvCxnSpPr>
            <p:spPr>
              <a:xfrm>
                <a:off x="4222917" y="3255800"/>
                <a:ext cx="1285187" cy="1224136"/>
              </a:xfrm>
              <a:prstGeom prst="line">
                <a:avLst/>
              </a:prstGeom>
              <a:ln w="12700"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5508104" y="4479936"/>
                <a:ext cx="216024" cy="0"/>
              </a:xfrm>
              <a:prstGeom prst="line">
                <a:avLst/>
              </a:prstGeom>
              <a:ln w="12700"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720366" y="4268906"/>
                <a:ext cx="2297743" cy="461665"/>
              </a:xfrm>
              <a:prstGeom prst="rect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1100">
                    <a:latin typeface="DejaVu Sans Mono" pitchFamily="49" charset="0"/>
                    <a:cs typeface="DejaVu Sans Mono" pitchFamily="49" charset="0"/>
                  </a:defRPr>
                </a:lvl1pPr>
              </a:lstStyle>
              <a:p>
                <a:r>
                  <a:rPr lang="ko-KR" altLang="en-US" sz="1200" dirty="0"/>
                  <a:t>실행 전 </a:t>
                </a:r>
                <a:r>
                  <a:rPr lang="en-US" altLang="ko-KR" sz="1200" dirty="0"/>
                  <a:t>[</a:t>
                </a:r>
                <a:r>
                  <a:rPr lang="en-US" altLang="ko-KR" sz="1200" dirty="0" err="1"/>
                  <a:t>rsi</a:t>
                </a:r>
                <a:r>
                  <a:rPr lang="en-US" altLang="ko-KR" sz="1200" dirty="0"/>
                  <a:t>] = 0x10000</a:t>
                </a:r>
              </a:p>
              <a:p>
                <a:r>
                  <a:rPr lang="ko-KR" altLang="en-US" sz="1200" dirty="0"/>
                  <a:t>실행 후 </a:t>
                </a:r>
                <a:r>
                  <a:rPr lang="en-US" altLang="ko-KR" sz="1200" dirty="0"/>
                  <a:t>[</a:t>
                </a:r>
                <a:r>
                  <a:rPr lang="en-US" altLang="ko-KR" sz="1200" dirty="0" err="1"/>
                  <a:t>rsi</a:t>
                </a:r>
                <a:r>
                  <a:rPr lang="en-US" altLang="ko-KR" sz="1200" dirty="0"/>
                  <a:t>] = </a:t>
                </a:r>
                <a:r>
                  <a:rPr lang="en-US" altLang="ko-KR" sz="1200" b="1" dirty="0"/>
                  <a:t>0x1ff7e</a:t>
                </a:r>
                <a:endParaRPr lang="ko-KR" altLang="en-US" sz="1200" b="1" dirty="0"/>
              </a:p>
            </p:txBody>
          </p:sp>
        </p:grpSp>
        <p:sp>
          <p:nvSpPr>
            <p:cNvPr id="24" name="타원 23"/>
            <p:cNvSpPr/>
            <p:nvPr/>
          </p:nvSpPr>
          <p:spPr>
            <a:xfrm flipH="1">
              <a:off x="4211960" y="3233524"/>
              <a:ext cx="72839" cy="77392"/>
            </a:xfrm>
            <a:prstGeom prst="ellipse">
              <a:avLst/>
            </a:prstGeom>
            <a:solidFill>
              <a:srgbClr val="F70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118573" y="3691100"/>
            <a:ext cx="4557883" cy="2122697"/>
            <a:chOff x="4128847" y="3711648"/>
            <a:chExt cx="4557883" cy="2122697"/>
          </a:xfrm>
        </p:grpSpPr>
        <p:grpSp>
          <p:nvGrpSpPr>
            <p:cNvPr id="20" name="그룹 19"/>
            <p:cNvGrpSpPr/>
            <p:nvPr/>
          </p:nvGrpSpPr>
          <p:grpSpPr>
            <a:xfrm>
              <a:off x="4139952" y="3717032"/>
              <a:ext cx="4546778" cy="2117313"/>
              <a:chOff x="4222917" y="3255800"/>
              <a:chExt cx="4546778" cy="2117313"/>
            </a:xfrm>
          </p:grpSpPr>
          <p:cxnSp>
            <p:nvCxnSpPr>
              <p:cNvPr id="21" name="직선 연결선 20"/>
              <p:cNvCxnSpPr/>
              <p:nvPr/>
            </p:nvCxnSpPr>
            <p:spPr>
              <a:xfrm>
                <a:off x="4222917" y="3255800"/>
                <a:ext cx="993701" cy="1604724"/>
              </a:xfrm>
              <a:prstGeom prst="line">
                <a:avLst/>
              </a:prstGeom>
              <a:ln w="12700"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5220665" y="4865894"/>
                <a:ext cx="216024" cy="0"/>
              </a:xfrm>
              <a:prstGeom prst="line">
                <a:avLst/>
              </a:prstGeom>
              <a:ln w="12700"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5422651" y="4726782"/>
                <a:ext cx="3347044" cy="646331"/>
              </a:xfrm>
              <a:prstGeom prst="rect">
                <a:avLst/>
              </a:prstGeom>
              <a:ln w="127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 smtClean="0">
                    <a:latin typeface="DejaVu Sans Mono" pitchFamily="49" charset="0"/>
                    <a:cs typeface="DejaVu Sans Mono" pitchFamily="49" charset="0"/>
                  </a:rPr>
                  <a:t>eax</a:t>
                </a:r>
                <a:r>
                  <a:rPr lang="en-US" altLang="ko-KR" sz="1200" dirty="0" smtClean="0">
                    <a:latin typeface="DejaVu Sans Mono" pitchFamily="49" charset="0"/>
                    <a:cs typeface="DejaVu Sans Mono" pitchFamily="49" charset="0"/>
                  </a:rPr>
                  <a:t>(=</a:t>
                </a:r>
                <a:r>
                  <a:rPr lang="en-US" altLang="ko-KR" sz="1200" dirty="0" err="1" smtClean="0">
                    <a:latin typeface="DejaVu Sans Mono" pitchFamily="49" charset="0"/>
                    <a:cs typeface="DejaVu Sans Mono" pitchFamily="49" charset="0"/>
                  </a:rPr>
                  <a:t>ecx</a:t>
                </a:r>
                <a:r>
                  <a:rPr lang="en-US" altLang="ko-KR" sz="1200" dirty="0" smtClean="0">
                    <a:latin typeface="DejaVu Sans Mono" pitchFamily="49" charset="0"/>
                    <a:cs typeface="DejaVu Sans Mono" pitchFamily="49" charset="0"/>
                  </a:rPr>
                  <a:t>) = 0x10fe8</a:t>
                </a:r>
              </a:p>
              <a:p>
                <a:r>
                  <a:rPr lang="en-US" altLang="ko-KR" sz="1200" dirty="0" smtClean="0">
                    <a:latin typeface="DejaVu Sans Mono" pitchFamily="49" charset="0"/>
                    <a:cs typeface="DejaVu Sans Mono" pitchFamily="49" charset="0"/>
                  </a:rPr>
                  <a:t>	</a:t>
                </a:r>
                <a:r>
                  <a:rPr lang="en-US" altLang="ko-KR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= FEALIST</a:t>
                </a:r>
                <a:r>
                  <a:rPr lang="ko-KR" altLang="en-US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를 </a:t>
                </a:r>
                <a:r>
                  <a:rPr lang="en-US" altLang="ko-KR" sz="1200" dirty="0" err="1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NtFEA</a:t>
                </a:r>
                <a:r>
                  <a:rPr lang="en-US" altLang="ko-KR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 </a:t>
                </a:r>
                <a:r>
                  <a:rPr lang="ko-KR" altLang="en-US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포맷으로 </a:t>
                </a:r>
                <a:endParaRPr lang="en-US" altLang="ko-KR" sz="1200" dirty="0" smtClean="0">
                  <a:latin typeface="나눔바른고딕" pitchFamily="50" charset="-127"/>
                  <a:ea typeface="나눔바른고딕" pitchFamily="50" charset="-127"/>
                  <a:cs typeface="DejaVu Sans Mono" pitchFamily="49" charset="0"/>
                </a:endParaRPr>
              </a:p>
              <a:p>
                <a:pPr lvl="1"/>
                <a:r>
                  <a:rPr lang="en-US" altLang="ko-KR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	  </a:t>
                </a:r>
                <a:r>
                  <a:rPr lang="ko-KR" altLang="en-US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바꿨을 때의 </a:t>
                </a:r>
                <a:r>
                  <a:rPr lang="en-US" altLang="ko-KR" sz="1200" dirty="0" err="1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NtFEA</a:t>
                </a:r>
                <a:r>
                  <a:rPr lang="en-US" altLang="ko-KR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 </a:t>
                </a:r>
                <a:r>
                  <a:rPr lang="ko-KR" altLang="en-US" sz="1200" dirty="0" smtClean="0"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크기</a:t>
                </a:r>
                <a:endParaRPr lang="en-US" altLang="ko-KR" sz="1200" dirty="0" smtClean="0">
                  <a:latin typeface="나눔바른고딕" pitchFamily="50" charset="-127"/>
                  <a:ea typeface="나눔바른고딕" pitchFamily="50" charset="-127"/>
                  <a:cs typeface="DejaVu Sans Mono" pitchFamily="49" charset="0"/>
                </a:endParaRPr>
              </a:p>
            </p:txBody>
          </p:sp>
        </p:grpSp>
        <p:sp>
          <p:nvSpPr>
            <p:cNvPr id="25" name="타원 24"/>
            <p:cNvSpPr/>
            <p:nvPr/>
          </p:nvSpPr>
          <p:spPr>
            <a:xfrm flipH="1">
              <a:off x="4128847" y="3711648"/>
              <a:ext cx="72839" cy="77392"/>
            </a:xfrm>
            <a:prstGeom prst="ellipse">
              <a:avLst/>
            </a:prstGeom>
            <a:solidFill>
              <a:srgbClr val="F70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995936" y="2016110"/>
            <a:ext cx="3528392" cy="1109604"/>
            <a:chOff x="3995936" y="2016110"/>
            <a:chExt cx="3528392" cy="1109604"/>
          </a:xfrm>
        </p:grpSpPr>
        <p:cxnSp>
          <p:nvCxnSpPr>
            <p:cNvPr id="4" name="직선 연결선 3"/>
            <p:cNvCxnSpPr/>
            <p:nvPr/>
          </p:nvCxnSpPr>
          <p:spPr>
            <a:xfrm flipV="1">
              <a:off x="4006210" y="2153404"/>
              <a:ext cx="1512168" cy="936104"/>
            </a:xfrm>
            <a:prstGeom prst="line">
              <a:avLst/>
            </a:prstGeom>
            <a:ln>
              <a:solidFill>
                <a:srgbClr val="F70F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5518378" y="2153404"/>
              <a:ext cx="216024" cy="0"/>
            </a:xfrm>
            <a:prstGeom prst="line">
              <a:avLst/>
            </a:prstGeom>
            <a:ln>
              <a:solidFill>
                <a:srgbClr val="F70F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타원 2"/>
            <p:cNvSpPr/>
            <p:nvPr/>
          </p:nvSpPr>
          <p:spPr>
            <a:xfrm flipH="1">
              <a:off x="3995936" y="3048322"/>
              <a:ext cx="72839" cy="77392"/>
            </a:xfrm>
            <a:prstGeom prst="ellipse">
              <a:avLst/>
            </a:prstGeom>
            <a:solidFill>
              <a:srgbClr val="F70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583549" y="2016110"/>
              <a:ext cx="1940779" cy="646331"/>
              <a:chOff x="5740914" y="2026770"/>
              <a:chExt cx="1940779" cy="646331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5740914" y="2026770"/>
                <a:ext cx="194077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  </a:t>
                </a:r>
                <a:r>
                  <a:rPr lang="en-US" altLang="ko-KR" sz="1200" dirty="0" err="1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bx</a:t>
                </a:r>
                <a:r>
                  <a:rPr lang="en-US" altLang="ko-KR" sz="12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 = 0x50b6</a:t>
                </a:r>
              </a:p>
              <a:p>
                <a:pPr marL="171450" indent="-171450">
                  <a:buFontTx/>
                  <a:buChar char="-"/>
                </a:pPr>
                <a:r>
                  <a:rPr lang="en-US" altLang="ko-KR" sz="1200" dirty="0" err="1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si</a:t>
                </a:r>
                <a:r>
                  <a:rPr lang="en-US" altLang="ko-KR" sz="12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 = 0x5138</a:t>
                </a:r>
              </a:p>
              <a:p>
                <a:r>
                  <a:rPr lang="en-US" altLang="ko-KR" sz="1200" b="1" dirty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 </a:t>
                </a:r>
                <a:r>
                  <a:rPr lang="en-US" altLang="ko-KR" sz="1200" b="1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      0xff7e</a:t>
                </a:r>
                <a:endParaRPr lang="ko-KR" altLang="en-US" sz="1200" b="1" dirty="0">
                  <a:latin typeface="DejaVu Sans Mono" pitchFamily="49" charset="0"/>
                  <a:cs typeface="DejaVu Sans Mono" pitchFamily="49" charset="0"/>
                </a:endParaRPr>
              </a:p>
            </p:txBody>
          </p:sp>
          <p:cxnSp>
            <p:nvCxnSpPr>
              <p:cNvPr id="27" name="직선 연결선 26"/>
              <p:cNvCxnSpPr/>
              <p:nvPr/>
            </p:nvCxnSpPr>
            <p:spPr>
              <a:xfrm flipV="1">
                <a:off x="5817114" y="2439535"/>
                <a:ext cx="1255401" cy="15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41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8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3758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SrvOs2FeaListToNt( )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0" y="2715166"/>
            <a:ext cx="48577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4283968" y="2676254"/>
            <a:ext cx="3744416" cy="353794"/>
            <a:chOff x="4283968" y="2676254"/>
            <a:chExt cx="3744416" cy="353794"/>
          </a:xfrm>
        </p:grpSpPr>
        <p:grpSp>
          <p:nvGrpSpPr>
            <p:cNvPr id="18" name="그룹 17"/>
            <p:cNvGrpSpPr/>
            <p:nvPr/>
          </p:nvGrpSpPr>
          <p:grpSpPr>
            <a:xfrm>
              <a:off x="4283968" y="2780928"/>
              <a:ext cx="1368152" cy="186840"/>
              <a:chOff x="4283968" y="2780928"/>
              <a:chExt cx="1368152" cy="186840"/>
            </a:xfrm>
          </p:grpSpPr>
          <p:cxnSp>
            <p:nvCxnSpPr>
              <p:cNvPr id="4" name="직선 연결선 3"/>
              <p:cNvCxnSpPr/>
              <p:nvPr/>
            </p:nvCxnSpPr>
            <p:spPr>
              <a:xfrm>
                <a:off x="5148064" y="2780928"/>
                <a:ext cx="504056" cy="0"/>
              </a:xfrm>
              <a:prstGeom prst="line">
                <a:avLst/>
              </a:prstGeom>
              <a:ln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H="1">
                <a:off x="5651770" y="2780928"/>
                <a:ext cx="350" cy="186008"/>
              </a:xfrm>
              <a:prstGeom prst="line">
                <a:avLst/>
              </a:prstGeom>
              <a:ln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화살표 연결선 12"/>
              <p:cNvCxnSpPr/>
              <p:nvPr/>
            </p:nvCxnSpPr>
            <p:spPr>
              <a:xfrm flipH="1">
                <a:off x="4283968" y="2967768"/>
                <a:ext cx="1368152" cy="0"/>
              </a:xfrm>
              <a:prstGeom prst="straightConnector1">
                <a:avLst/>
              </a:prstGeom>
              <a:ln>
                <a:solidFill>
                  <a:srgbClr val="F70F8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/>
            <p:cNvSpPr/>
            <p:nvPr/>
          </p:nvSpPr>
          <p:spPr>
            <a:xfrm>
              <a:off x="5724128" y="2676254"/>
              <a:ext cx="2304256" cy="3537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err="1">
                  <a:solidFill>
                    <a:schemeClr val="tx1"/>
                  </a:solidFill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rax</a:t>
              </a:r>
              <a:r>
                <a:rPr lang="en-US" altLang="ko-KR" sz="1200" dirty="0">
                  <a:solidFill>
                    <a:schemeClr val="tx1"/>
                  </a:solidFill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 = 0000000000010fe8</a:t>
              </a:r>
              <a:endParaRPr lang="ko-KR" altLang="en-US" sz="1200" dirty="0">
                <a:solidFill>
                  <a:schemeClr val="tx1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283968" y="4336134"/>
            <a:ext cx="4531956" cy="749050"/>
            <a:chOff x="4283968" y="4336134"/>
            <a:chExt cx="4531956" cy="749050"/>
          </a:xfrm>
        </p:grpSpPr>
        <p:grpSp>
          <p:nvGrpSpPr>
            <p:cNvPr id="21" name="그룹 20"/>
            <p:cNvGrpSpPr/>
            <p:nvPr/>
          </p:nvGrpSpPr>
          <p:grpSpPr>
            <a:xfrm>
              <a:off x="4283968" y="4336134"/>
              <a:ext cx="4531956" cy="749050"/>
              <a:chOff x="4283968" y="4336134"/>
              <a:chExt cx="4531956" cy="749050"/>
            </a:xfrm>
          </p:grpSpPr>
          <p:cxnSp>
            <p:nvCxnSpPr>
              <p:cNvPr id="22" name="직선 화살표 연결선 21"/>
              <p:cNvCxnSpPr/>
              <p:nvPr/>
            </p:nvCxnSpPr>
            <p:spPr>
              <a:xfrm flipH="1">
                <a:off x="4283968" y="4470208"/>
                <a:ext cx="1368152" cy="0"/>
              </a:xfrm>
              <a:prstGeom prst="straightConnector1">
                <a:avLst/>
              </a:prstGeom>
              <a:ln>
                <a:solidFill>
                  <a:srgbClr val="F70F8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/>
              <p:cNvSpPr/>
              <p:nvPr/>
            </p:nvSpPr>
            <p:spPr>
              <a:xfrm>
                <a:off x="5724128" y="4336134"/>
                <a:ext cx="3091796" cy="7490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 err="1">
                    <a:solidFill>
                      <a:schemeClr val="tx1"/>
                    </a:solidFill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rcx</a:t>
                </a:r>
                <a:r>
                  <a:rPr lang="en-US" altLang="ko-KR" sz="1200" dirty="0">
                    <a:solidFill>
                      <a:schemeClr val="tx1"/>
                    </a:solidFill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 = </a:t>
                </a:r>
                <a:r>
                  <a:rPr lang="en-US" altLang="ko-KR" sz="1200" dirty="0" smtClean="0">
                    <a:solidFill>
                      <a:schemeClr val="tx1"/>
                    </a:solidFill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0000000000010fe8</a:t>
                </a:r>
              </a:p>
              <a:p>
                <a:endParaRPr lang="en-US" altLang="ko-KR" sz="1200" dirty="0">
                  <a:solidFill>
                    <a:schemeClr val="tx1"/>
                  </a:solidFill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  <a:p>
                <a:r>
                  <a:rPr lang="en-US" altLang="ko-KR" sz="12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* SrvOs2FeaListSizeToNt()</a:t>
                </a:r>
                <a:r>
                  <a:rPr lang="ko-KR" altLang="en-US" sz="12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가 </a:t>
                </a:r>
                <a:r>
                  <a:rPr lang="ko-KR" altLang="en-US" sz="1200" dirty="0" err="1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리턴한</a:t>
                </a:r>
                <a:r>
                  <a:rPr lang="ko-KR" altLang="en-US" sz="12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 값의 크기만큼 </a:t>
                </a:r>
                <a:r>
                  <a:rPr lang="en-US" altLang="ko-KR" sz="1200" dirty="0" err="1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nonpaged</a:t>
                </a:r>
                <a:r>
                  <a:rPr lang="en-US" altLang="ko-KR" sz="12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 pool</a:t>
                </a:r>
                <a:r>
                  <a:rPr lang="ko-KR" altLang="en-US" sz="12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을 할당한다</a:t>
                </a:r>
                <a:r>
                  <a:rPr lang="en-US" altLang="ko-KR" sz="1200" dirty="0" smtClean="0">
                    <a:solidFill>
                      <a:schemeClr val="tx1"/>
                    </a:solidFill>
                    <a:latin typeface="나눔바른고딕" pitchFamily="50" charset="-127"/>
                    <a:ea typeface="나눔바른고딕" pitchFamily="50" charset="-127"/>
                    <a:cs typeface="DejaVu Sans Mono" pitchFamily="49" charset="0"/>
                  </a:rPr>
                  <a:t>.</a:t>
                </a:r>
                <a:endParaRPr lang="en-US" altLang="ko-KR" sz="1200" dirty="0">
                  <a:solidFill>
                    <a:schemeClr val="tx1"/>
                  </a:solidFill>
                  <a:latin typeface="나눔바른고딕" pitchFamily="50" charset="-127"/>
                  <a:ea typeface="나눔바른고딕" pitchFamily="50" charset="-127"/>
                  <a:cs typeface="DejaVu Sans Mono" pitchFamily="49" charset="0"/>
                </a:endParaRPr>
              </a:p>
            </p:txBody>
          </p:sp>
        </p:grpSp>
        <p:sp>
          <p:nvSpPr>
            <p:cNvPr id="17" name="타원 16"/>
            <p:cNvSpPr/>
            <p:nvPr/>
          </p:nvSpPr>
          <p:spPr>
            <a:xfrm flipH="1">
              <a:off x="5637262" y="4437112"/>
              <a:ext cx="72839" cy="77392"/>
            </a:xfrm>
            <a:prstGeom prst="ellipse">
              <a:avLst/>
            </a:prstGeom>
            <a:solidFill>
              <a:srgbClr val="F70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4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3758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SrvOs2FeaListToNt( )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25" y="2420888"/>
            <a:ext cx="498157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525283" y="6287784"/>
            <a:ext cx="7431093" cy="325001"/>
            <a:chOff x="323528" y="6243751"/>
            <a:chExt cx="7431093" cy="325001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323528" y="6243751"/>
              <a:ext cx="0" cy="209585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23528" y="6453336"/>
              <a:ext cx="576064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62401" y="6322531"/>
              <a:ext cx="689222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err="1" smtClean="0">
                  <a:latin typeface="+mn-ea"/>
                  <a:cs typeface="DejaVu Sans Mono" pitchFamily="49" charset="0"/>
                </a:rPr>
                <a:t>FeaStartLocation</a:t>
              </a:r>
              <a:r>
                <a:rPr lang="en-US" altLang="ko-KR" sz="1000" dirty="0" smtClean="0">
                  <a:latin typeface="+mn-ea"/>
                  <a:cs typeface="DejaVu Sans Mono" pitchFamily="49" charset="0"/>
                </a:rPr>
                <a:t>(</a:t>
              </a:r>
              <a:r>
                <a:rPr lang="en-US" altLang="ko-KR" sz="1000" dirty="0" err="1" smtClean="0">
                  <a:latin typeface="+mn-ea"/>
                  <a:cs typeface="DejaVu Sans Mono" pitchFamily="49" charset="0"/>
                </a:rPr>
                <a:t>rbx</a:t>
              </a:r>
              <a:r>
                <a:rPr lang="en-US" altLang="ko-KR" sz="1000" dirty="0" smtClean="0">
                  <a:latin typeface="+mn-ea"/>
                  <a:cs typeface="DejaVu Sans Mono" pitchFamily="49" charset="0"/>
                </a:rPr>
                <a:t>)</a:t>
              </a:r>
              <a:r>
                <a:rPr lang="ko-KR" altLang="en-US" sz="1000" dirty="0" smtClean="0">
                  <a:latin typeface="+mn-ea"/>
                  <a:cs typeface="DejaVu Sans Mono" pitchFamily="49" charset="0"/>
                </a:rPr>
                <a:t>이 </a:t>
              </a:r>
              <a:r>
                <a:rPr lang="en-US" altLang="ko-KR" sz="1000" dirty="0" err="1" smtClean="0">
                  <a:latin typeface="+mn-ea"/>
                  <a:cs typeface="DejaVu Sans Mono" pitchFamily="49" charset="0"/>
                </a:rPr>
                <a:t>LastFeaStartLocation</a:t>
              </a:r>
              <a:r>
                <a:rPr lang="en-US" altLang="ko-KR" sz="1000" dirty="0" smtClean="0">
                  <a:latin typeface="+mn-ea"/>
                  <a:cs typeface="DejaVu Sans Mono" pitchFamily="49" charset="0"/>
                </a:rPr>
                <a:t>(r14)</a:t>
              </a:r>
              <a:r>
                <a:rPr lang="ko-KR" altLang="en-US" sz="1000" dirty="0" smtClean="0">
                  <a:latin typeface="+mn-ea"/>
                  <a:cs typeface="DejaVu Sans Mono" pitchFamily="49" charset="0"/>
                </a:rPr>
                <a:t>보다 작을 동안 </a:t>
              </a:r>
              <a:r>
                <a:rPr lang="en-US" altLang="ko-KR" sz="1000" dirty="0" smtClean="0">
                  <a:latin typeface="+mn-ea"/>
                  <a:cs typeface="DejaVu Sans Mono" pitchFamily="49" charset="0"/>
                </a:rPr>
                <a:t>loop</a:t>
              </a:r>
              <a:r>
                <a:rPr lang="ko-KR" altLang="en-US" sz="1000" dirty="0">
                  <a:latin typeface="+mn-ea"/>
                  <a:cs typeface="DejaVu Sans Mono" pitchFamily="49" charset="0"/>
                </a:rPr>
                <a:t>를</a:t>
              </a:r>
              <a:r>
                <a:rPr lang="ko-KR" altLang="en-US" sz="1000" dirty="0" smtClean="0">
                  <a:latin typeface="+mn-ea"/>
                  <a:cs typeface="DejaVu Sans Mono" pitchFamily="49" charset="0"/>
                </a:rPr>
                <a:t> 돌면서 </a:t>
              </a:r>
              <a:r>
                <a:rPr lang="en-US" altLang="ko-KR" sz="1000" dirty="0" smtClean="0">
                  <a:latin typeface="+mn-ea"/>
                  <a:cs typeface="DejaVu Sans Mono" pitchFamily="49" charset="0"/>
                </a:rPr>
                <a:t>SrvOs2FeaToNt </a:t>
              </a:r>
              <a:r>
                <a:rPr lang="ko-KR" altLang="en-US" sz="1000" dirty="0" smtClean="0">
                  <a:latin typeface="+mn-ea"/>
                  <a:cs typeface="DejaVu Sans Mono" pitchFamily="49" charset="0"/>
                </a:rPr>
                <a:t>호출한다</a:t>
              </a:r>
              <a:r>
                <a:rPr lang="en-US" altLang="ko-KR" sz="1000" dirty="0" smtClean="0">
                  <a:latin typeface="+mn-ea"/>
                  <a:cs typeface="DejaVu Sans Mono" pitchFamily="49" charset="0"/>
                </a:rPr>
                <a:t>.</a:t>
              </a:r>
              <a:endParaRPr lang="ko-KR" altLang="en-US" sz="1000" dirty="0">
                <a:latin typeface="+mn-ea"/>
                <a:cs typeface="DejaVu Sans Mono" pitchFamily="49" charset="0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51520" y="3493213"/>
            <a:ext cx="8640960" cy="2794571"/>
          </a:xfrm>
          <a:prstGeom prst="rect">
            <a:avLst/>
          </a:prstGeom>
          <a:solidFill>
            <a:srgbClr val="F70F83">
              <a:alpha val="3137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544091" y="4691236"/>
            <a:ext cx="2399383" cy="155865"/>
          </a:xfrm>
          <a:prstGeom prst="rect">
            <a:avLst/>
          </a:prstGeom>
          <a:noFill/>
          <a:ln w="3810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544092" y="5939552"/>
            <a:ext cx="2387948" cy="131378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56" name="그룹 2055"/>
          <p:cNvGrpSpPr/>
          <p:nvPr/>
        </p:nvGrpSpPr>
        <p:grpSpPr>
          <a:xfrm>
            <a:off x="4273694" y="2006222"/>
            <a:ext cx="4259474" cy="671876"/>
            <a:chOff x="4273694" y="2006222"/>
            <a:chExt cx="4259474" cy="671876"/>
          </a:xfrm>
        </p:grpSpPr>
        <p:grpSp>
          <p:nvGrpSpPr>
            <p:cNvPr id="23" name="그룹 22"/>
            <p:cNvGrpSpPr/>
            <p:nvPr/>
          </p:nvGrpSpPr>
          <p:grpSpPr>
            <a:xfrm>
              <a:off x="4283968" y="2006222"/>
              <a:ext cx="4249200" cy="630690"/>
              <a:chOff x="4283968" y="2006222"/>
              <a:chExt cx="4249200" cy="630690"/>
            </a:xfrm>
          </p:grpSpPr>
          <p:cxnSp>
            <p:nvCxnSpPr>
              <p:cNvPr id="4" name="직선 연결선 3"/>
              <p:cNvCxnSpPr/>
              <p:nvPr/>
            </p:nvCxnSpPr>
            <p:spPr>
              <a:xfrm flipV="1">
                <a:off x="4283968" y="2132856"/>
                <a:ext cx="648072" cy="504056"/>
              </a:xfrm>
              <a:prstGeom prst="line">
                <a:avLst/>
              </a:prstGeom>
              <a:ln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직선 연결선 5"/>
              <p:cNvCxnSpPr/>
              <p:nvPr/>
            </p:nvCxnSpPr>
            <p:spPr>
              <a:xfrm>
                <a:off x="4932040" y="2132856"/>
                <a:ext cx="864096" cy="0"/>
              </a:xfrm>
              <a:prstGeom prst="line">
                <a:avLst/>
              </a:prstGeom>
              <a:ln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803377" y="2006222"/>
                <a:ext cx="2729791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[</a:t>
                </a:r>
                <a:r>
                  <a:rPr lang="en-US" altLang="ko-KR" sz="1100" dirty="0" err="1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rdi</a:t>
                </a:r>
                <a:r>
                  <a:rPr lang="en-US" altLang="ko-KR" sz="11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] = FEALIST</a:t>
                </a:r>
                <a:r>
                  <a:rPr lang="ko-KR" altLang="en-US" sz="1100" dirty="0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→</a:t>
                </a:r>
                <a:r>
                  <a:rPr lang="en-US" altLang="ko-KR" sz="1100" dirty="0" err="1" smtClean="0">
                    <a:latin typeface="DejaVu Sans Mono" pitchFamily="49" charset="0"/>
                    <a:ea typeface="DejaVu Sans Mono" pitchFamily="49" charset="0"/>
                    <a:cs typeface="DejaVu Sans Mono" pitchFamily="49" charset="0"/>
                  </a:rPr>
                  <a:t>ListSize</a:t>
                </a:r>
                <a:endParaRPr lang="en-US" altLang="ko-KR" sz="1100" dirty="0" smtClean="0">
                  <a:latin typeface="DejaVu Sans Mono" pitchFamily="49" charset="0"/>
                  <a:ea typeface="DejaVu Sans Mono" pitchFamily="49" charset="0"/>
                  <a:cs typeface="DejaVu Sans Mono" pitchFamily="49" charset="0"/>
                </a:endParaRPr>
              </a:p>
              <a:p>
                <a:r>
                  <a:rPr lang="en-US" altLang="ko-KR" sz="1100" dirty="0" smtClean="0">
                    <a:latin typeface="DejaVu Sans Mono" pitchFamily="49" charset="0"/>
                    <a:cs typeface="DejaVu Sans Mono" pitchFamily="49" charset="0"/>
                  </a:rPr>
                  <a:t>      = </a:t>
                </a:r>
                <a:r>
                  <a:rPr lang="en-US" altLang="ko-KR" sz="1100" b="1" dirty="0" smtClean="0">
                    <a:solidFill>
                      <a:srgbClr val="F70F83"/>
                    </a:solidFill>
                    <a:latin typeface="DejaVu Sans Mono" pitchFamily="49" charset="0"/>
                    <a:cs typeface="DejaVu Sans Mono" pitchFamily="49" charset="0"/>
                  </a:rPr>
                  <a:t>0x1ff7e</a:t>
                </a:r>
                <a:r>
                  <a:rPr lang="en-US" altLang="ko-KR" sz="1100" dirty="0" smtClean="0">
                    <a:latin typeface="DejaVu Sans Mono" pitchFamily="49" charset="0"/>
                    <a:cs typeface="DejaVu Sans Mono" pitchFamily="49" charset="0"/>
                  </a:rPr>
                  <a:t> </a:t>
                </a:r>
                <a:endParaRPr lang="ko-KR" altLang="en-US" sz="1100" dirty="0">
                  <a:latin typeface="DejaVu Sans Mono" pitchFamily="49" charset="0"/>
                  <a:cs typeface="DejaVu Sans Mono" pitchFamily="49" charset="0"/>
                </a:endParaRPr>
              </a:p>
            </p:txBody>
          </p:sp>
        </p:grpSp>
        <p:sp>
          <p:nvSpPr>
            <p:cNvPr id="41" name="타원 40"/>
            <p:cNvSpPr/>
            <p:nvPr/>
          </p:nvSpPr>
          <p:spPr>
            <a:xfrm flipH="1">
              <a:off x="4273694" y="2600706"/>
              <a:ext cx="72839" cy="77392"/>
            </a:xfrm>
            <a:prstGeom prst="ellipse">
              <a:avLst/>
            </a:prstGeom>
            <a:solidFill>
              <a:srgbClr val="F70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55" name="그룹 2054"/>
          <p:cNvGrpSpPr/>
          <p:nvPr/>
        </p:nvGrpSpPr>
        <p:grpSpPr>
          <a:xfrm>
            <a:off x="4735823" y="2987722"/>
            <a:ext cx="4080101" cy="3017519"/>
            <a:chOff x="4735823" y="2987722"/>
            <a:chExt cx="4080101" cy="3017519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4764701" y="3109795"/>
              <a:ext cx="1031435" cy="0"/>
            </a:xfrm>
            <a:prstGeom prst="line">
              <a:avLst/>
            </a:prstGeom>
            <a:ln w="19050">
              <a:solidFill>
                <a:srgbClr val="F70F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796136" y="2987722"/>
              <a:ext cx="301978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70F83"/>
                  </a:solidFill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r14</a:t>
              </a:r>
              <a:r>
                <a:rPr lang="en-US" altLang="ko-KR" sz="1100" dirty="0" smtClean="0"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 = </a:t>
              </a:r>
              <a:r>
                <a:rPr lang="en-US" altLang="ko-KR" sz="1100" b="1" dirty="0" err="1" smtClean="0">
                  <a:solidFill>
                    <a:srgbClr val="F70F83"/>
                  </a:solidFill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lastFeaStartLocation</a:t>
              </a:r>
              <a:endParaRPr lang="en-US" altLang="ko-KR" sz="1100" b="1" dirty="0" smtClean="0">
                <a:solidFill>
                  <a:srgbClr val="F70F83"/>
                </a:solidFill>
                <a:latin typeface="DejaVu Sans Mono" pitchFamily="49" charset="0"/>
                <a:ea typeface="DejaVu Sans Mono" pitchFamily="49" charset="0"/>
                <a:cs typeface="DejaVu Sans Mono" pitchFamily="49" charset="0"/>
              </a:endParaRPr>
            </a:p>
            <a:p>
              <a:r>
                <a:rPr lang="en-US" altLang="ko-KR" sz="1100" dirty="0"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 </a:t>
              </a:r>
              <a:r>
                <a:rPr lang="en-US" altLang="ko-KR" sz="1100" dirty="0" smtClean="0"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   = FEALIST + </a:t>
              </a:r>
              <a:r>
                <a:rPr lang="en-US" altLang="ko-KR" sz="1100" b="1" dirty="0" smtClean="0">
                  <a:solidFill>
                    <a:srgbClr val="F70F83"/>
                  </a:solidFill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0x1ff7e</a:t>
              </a:r>
              <a:r>
                <a:rPr lang="en-US" altLang="ko-KR" sz="1100" dirty="0" smtClean="0"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 -5</a:t>
              </a:r>
              <a:endParaRPr lang="ko-KR" altLang="en-US" sz="1100" dirty="0">
                <a:latin typeface="+mn-ea"/>
                <a:cs typeface="DejaVu Sans Mono" pitchFamily="49" charset="0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8149077" y="3109795"/>
              <a:ext cx="515717" cy="0"/>
            </a:xfrm>
            <a:prstGeom prst="line">
              <a:avLst/>
            </a:prstGeom>
            <a:ln w="19050">
              <a:solidFill>
                <a:srgbClr val="F70F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8664794" y="3109795"/>
              <a:ext cx="0" cy="2895446"/>
            </a:xfrm>
            <a:prstGeom prst="line">
              <a:avLst/>
            </a:prstGeom>
            <a:ln w="19050">
              <a:solidFill>
                <a:srgbClr val="F70F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직선 화살표 연결선 2047"/>
            <p:cNvCxnSpPr/>
            <p:nvPr/>
          </p:nvCxnSpPr>
          <p:spPr>
            <a:xfrm flipH="1">
              <a:off x="4942314" y="6000108"/>
              <a:ext cx="3718712" cy="5133"/>
            </a:xfrm>
            <a:prstGeom prst="straightConnector1">
              <a:avLst/>
            </a:prstGeom>
            <a:ln w="19050">
              <a:solidFill>
                <a:srgbClr val="F70F8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656668" y="5393764"/>
              <a:ext cx="3019788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solidFill>
                    <a:srgbClr val="F70F83"/>
                  </a:solidFill>
                  <a:latin typeface="+mn-ea"/>
                  <a:cs typeface="DejaVu Sans Mono" pitchFamily="49" charset="0"/>
                </a:rPr>
                <a:t>★★★</a:t>
              </a:r>
              <a:r>
                <a:rPr lang="en-US" altLang="ko-KR" sz="1100" dirty="0" smtClean="0">
                  <a:latin typeface="+mn-ea"/>
                  <a:cs typeface="DejaVu Sans Mono" pitchFamily="49" charset="0"/>
                </a:rPr>
                <a:t> </a:t>
              </a:r>
              <a:r>
                <a:rPr lang="en-US" altLang="ko-KR" sz="1100" dirty="0" err="1" smtClean="0">
                  <a:latin typeface="DejaVu Sans Mono" pitchFamily="49" charset="0"/>
                  <a:ea typeface="DejaVu Sans Mono" pitchFamily="49" charset="0"/>
                  <a:cs typeface="DejaVu Sans Mono" pitchFamily="49" charset="0"/>
                </a:rPr>
                <a:t>lastFeaStartLocation</a:t>
              </a:r>
              <a:r>
                <a:rPr lang="ko-KR" altLang="en-US" sz="1100" dirty="0" smtClean="0">
                  <a:latin typeface="+mn-ea"/>
                  <a:cs typeface="DejaVu Sans Mono" pitchFamily="49" charset="0"/>
                </a:rPr>
                <a:t>을</a:t>
              </a:r>
              <a:endParaRPr lang="en-US" altLang="ko-KR" sz="1100" dirty="0" smtClean="0">
                <a:latin typeface="+mn-ea"/>
                <a:cs typeface="DejaVu Sans Mono" pitchFamily="49" charset="0"/>
              </a:endParaRPr>
            </a:p>
            <a:p>
              <a:r>
                <a:rPr lang="ko-KR" altLang="en-US" sz="1100" dirty="0" smtClean="0">
                  <a:latin typeface="+mn-ea"/>
                  <a:cs typeface="DejaVu Sans Mono" pitchFamily="49" charset="0"/>
                </a:rPr>
                <a:t>실제 위치보다 훨씬 큰 값으로 인식하여</a:t>
              </a:r>
              <a:r>
                <a:rPr lang="en-US" altLang="ko-KR" sz="1100" dirty="0" smtClean="0">
                  <a:latin typeface="+mn-ea"/>
                  <a:cs typeface="DejaVu Sans Mono" pitchFamily="49" charset="0"/>
                </a:rPr>
                <a:t>,</a:t>
              </a:r>
            </a:p>
            <a:p>
              <a:r>
                <a:rPr lang="ko-KR" altLang="en-US" sz="1100" dirty="0" smtClean="0">
                  <a:latin typeface="+mn-ea"/>
                  <a:cs typeface="DejaVu Sans Mono" pitchFamily="49" charset="0"/>
                </a:rPr>
                <a:t>정상 </a:t>
              </a:r>
              <a:r>
                <a:rPr lang="en-US" altLang="ko-KR" sz="1100" dirty="0" err="1" smtClean="0">
                  <a:latin typeface="+mn-ea"/>
                  <a:cs typeface="DejaVu Sans Mono" pitchFamily="49" charset="0"/>
                </a:rPr>
                <a:t>Fea</a:t>
              </a:r>
              <a:r>
                <a:rPr lang="en-US" altLang="ko-KR" sz="1100" dirty="0" smtClean="0">
                  <a:latin typeface="+mn-ea"/>
                  <a:cs typeface="DejaVu Sans Mono" pitchFamily="49" charset="0"/>
                </a:rPr>
                <a:t> </a:t>
              </a:r>
              <a:r>
                <a:rPr lang="ko-KR" altLang="en-US" sz="1100" dirty="0" smtClean="0">
                  <a:latin typeface="+mn-ea"/>
                  <a:cs typeface="DejaVu Sans Mono" pitchFamily="49" charset="0"/>
                </a:rPr>
                <a:t>크기보다 많은 값을 복사하게 된다</a:t>
              </a:r>
              <a:r>
                <a:rPr lang="en-US" altLang="ko-KR" sz="1100" dirty="0" smtClean="0">
                  <a:latin typeface="+mn-ea"/>
                  <a:cs typeface="DejaVu Sans Mono" pitchFamily="49" charset="0"/>
                </a:rPr>
                <a:t>.</a:t>
              </a:r>
              <a:endParaRPr lang="ko-KR" altLang="en-US" sz="1100" dirty="0">
                <a:latin typeface="+mn-ea"/>
                <a:cs typeface="DejaVu Sans Mono" pitchFamily="49" charset="0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 flipH="1">
              <a:off x="4735823" y="3073850"/>
              <a:ext cx="72839" cy="77392"/>
            </a:xfrm>
            <a:prstGeom prst="ellipse">
              <a:avLst/>
            </a:prstGeom>
            <a:solidFill>
              <a:srgbClr val="F70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71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3173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SrvOs2FeaToNt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 )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Vulnerability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08" y="2708920"/>
            <a:ext cx="8226944" cy="3250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043608" y="3968410"/>
            <a:ext cx="7560841" cy="1352620"/>
            <a:chOff x="1043608" y="3968410"/>
            <a:chExt cx="7560841" cy="1352620"/>
          </a:xfrm>
        </p:grpSpPr>
        <p:grpSp>
          <p:nvGrpSpPr>
            <p:cNvPr id="19" name="그룹 18"/>
            <p:cNvGrpSpPr/>
            <p:nvPr/>
          </p:nvGrpSpPr>
          <p:grpSpPr>
            <a:xfrm>
              <a:off x="1043608" y="3968410"/>
              <a:ext cx="7560841" cy="1352620"/>
              <a:chOff x="1043608" y="3968410"/>
              <a:chExt cx="7560841" cy="1352620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1043608" y="5175115"/>
                <a:ext cx="6624736" cy="145915"/>
              </a:xfrm>
              <a:prstGeom prst="rect">
                <a:avLst/>
              </a:prstGeom>
              <a:noFill/>
              <a:ln w="19050">
                <a:solidFill>
                  <a:srgbClr val="F70F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 flipH="1">
                <a:off x="5293463" y="4144441"/>
                <a:ext cx="888416" cy="0"/>
              </a:xfrm>
              <a:prstGeom prst="line">
                <a:avLst/>
              </a:prstGeom>
              <a:ln w="19050"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/>
              <p:cNvSpPr/>
              <p:nvPr/>
            </p:nvSpPr>
            <p:spPr>
              <a:xfrm>
                <a:off x="6182745" y="3968410"/>
                <a:ext cx="2421704" cy="35379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300" b="1" dirty="0" smtClean="0">
                    <a:solidFill>
                      <a:srgbClr val="F70F83"/>
                    </a:solidFill>
                  </a:rPr>
                  <a:t>Overflow happens!!!</a:t>
                </a:r>
                <a:endParaRPr lang="ko-KR" altLang="en-US" sz="1300" b="1" dirty="0">
                  <a:solidFill>
                    <a:srgbClr val="F70F83"/>
                  </a:solidFill>
                </a:endParaRPr>
              </a:p>
            </p:txBody>
          </p:sp>
          <p:cxnSp>
            <p:nvCxnSpPr>
              <p:cNvPr id="17" name="직선 연결선 16"/>
              <p:cNvCxnSpPr/>
              <p:nvPr/>
            </p:nvCxnSpPr>
            <p:spPr>
              <a:xfrm flipV="1">
                <a:off x="4355976" y="4149080"/>
                <a:ext cx="936104" cy="1026035"/>
              </a:xfrm>
              <a:prstGeom prst="line">
                <a:avLst/>
              </a:prstGeom>
              <a:ln w="19050">
                <a:solidFill>
                  <a:srgbClr val="F70F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타원 15"/>
            <p:cNvSpPr/>
            <p:nvPr/>
          </p:nvSpPr>
          <p:spPr>
            <a:xfrm flipH="1">
              <a:off x="6156176" y="4105596"/>
              <a:ext cx="72839" cy="77392"/>
            </a:xfrm>
            <a:prstGeom prst="ellipse">
              <a:avLst/>
            </a:prstGeom>
            <a:solidFill>
              <a:srgbClr val="F70F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57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451609"/>
            <a:ext cx="4240764" cy="4479307"/>
          </a:xfrm>
          <a:prstGeom prst="rect">
            <a:avLst/>
          </a:prstGeom>
        </p:spPr>
      </p:pic>
      <p:sp>
        <p:nvSpPr>
          <p:cNvPr id="12" name="TextBox 1"/>
          <p:cNvSpPr txBox="1"/>
          <p:nvPr/>
        </p:nvSpPr>
        <p:spPr>
          <a:xfrm>
            <a:off x="4934317" y="4293096"/>
            <a:ext cx="21579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배달의민족 주아" pitchFamily="18" charset="-127"/>
                <a:ea typeface="배달의민족 주아" pitchFamily="18" charset="-127"/>
              </a:rPr>
              <a:t>그</a:t>
            </a:r>
            <a:r>
              <a:rPr lang="ko-KR" altLang="en-US" sz="3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럼</a:t>
            </a:r>
            <a:r>
              <a:rPr lang="ko-KR" altLang="en-US" sz="30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000" dirty="0" smtClean="0">
                <a:solidFill>
                  <a:schemeClr val="bg1">
                    <a:lumMod val="6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전</a:t>
            </a:r>
            <a:r>
              <a:rPr lang="ko-KR" altLang="en-US" sz="30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000" dirty="0" smtClean="0">
                <a:solidFill>
                  <a:schemeClr val="bg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이</a:t>
            </a:r>
            <a:r>
              <a:rPr lang="ko-KR" altLang="en-US" sz="3000" dirty="0" smtClean="0">
                <a:solidFill>
                  <a:schemeClr val="bg1">
                    <a:lumMod val="8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만</a:t>
            </a:r>
            <a:r>
              <a:rPr lang="en-US" altLang="ko-KR" sz="3000" dirty="0" smtClean="0">
                <a:solidFill>
                  <a:schemeClr val="bg1">
                    <a:lumMod val="9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...</a:t>
            </a:r>
            <a:endParaRPr lang="en-US" altLang="ko-KR" sz="3000" dirty="0">
              <a:solidFill>
                <a:schemeClr val="bg1">
                  <a:lumMod val="9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36804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control  RIP?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564904"/>
            <a:ext cx="7325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값을 조작하기 위해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overflow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되는 영역에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srvnet_buffer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미리 배치한다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overflow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발생하면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Last FEA(=fake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struct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정상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덮는다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내부의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MDL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값을 조작하여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다음에 받는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패킷이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저장될 버퍼의 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…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주소를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영역으로 변경한다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포인터 또한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영역으로 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경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세션을 닫을 때 호출되는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SrvNetWskReceiveComplete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  내부에서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SrvNetCommonReceiveHandler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조작된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값을 참조하여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shellcode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호출하게 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17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36804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control  RIP?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47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9087" y="2564904"/>
            <a:ext cx="7325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 값을 조작하기 위해</a:t>
            </a:r>
            <a:r>
              <a:rPr lang="en-US" altLang="ko-KR" sz="1600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, overflow </a:t>
            </a:r>
            <a:r>
              <a:rPr lang="ko-KR" altLang="en-US" sz="1600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되는 영역에 </a:t>
            </a:r>
            <a:r>
              <a:rPr lang="en-US" altLang="ko-KR" sz="1600" b="1" dirty="0" err="1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srvnet_buffer</a:t>
            </a:r>
            <a:r>
              <a:rPr lang="ko-KR" altLang="en-US" sz="1600" b="1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를 미리 배치한다</a:t>
            </a:r>
            <a:r>
              <a:rPr lang="en-US" altLang="ko-KR" sz="1600" b="1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overflow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발생하면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Last FEA(=fake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struct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정상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덮는다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내부의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MDL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값을 조작하여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다음에 받는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패킷이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저장될 버퍼의 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…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주소를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영역으로 변경한다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포인터 또한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영역으로 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경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세션을 닫을 때 호출되는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SrvNetWskReceiveComplete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  내부에서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SrvNetCommonReceiveHandler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조작된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값을 참조하여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shellcode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호출하게 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537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1380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Memory Allocation techniques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07437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en-US" altLang="ko-KR" b="1" baseline="30000" dirty="0" smtClean="0">
                <a:latin typeface="나눔바른고딕" pitchFamily="50" charset="-127"/>
                <a:ea typeface="나눔바른고딕" pitchFamily="50" charset="-127"/>
              </a:rPr>
              <a:t>st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 pool </a:t>
            </a: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Alloc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 : Create </a:t>
            </a:r>
            <a:r>
              <a:rPr lang="en-US" altLang="ko-KR" u="sng" dirty="0" smtClean="0">
                <a:latin typeface="나눔바른고딕" pitchFamily="50" charset="-127"/>
                <a:ea typeface="나눔바른고딕" pitchFamily="50" charset="-127"/>
              </a:rPr>
              <a:t>multiple </a:t>
            </a:r>
            <a:r>
              <a:rPr lang="en-US" altLang="ko-KR" u="sng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</a:t>
            </a:r>
            <a:r>
              <a:rPr lang="en-US" altLang="ko-KR" u="sng" dirty="0" smtClean="0">
                <a:latin typeface="나눔바른고딕" pitchFamily="50" charset="-127"/>
                <a:ea typeface="나눔바른고딕" pitchFamily="50" charset="-127"/>
              </a:rPr>
              <a:t> buffers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Allocate Hole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Create another hole buffer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b="1" baseline="30000" dirty="0" smtClean="0">
                <a:latin typeface="나눔바른고딕" pitchFamily="50" charset="-127"/>
                <a:ea typeface="나눔바른고딕" pitchFamily="50" charset="-127"/>
              </a:rPr>
              <a:t>nd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 pool </a:t>
            </a:r>
            <a:r>
              <a:rPr lang="en-US" altLang="ko-KR" b="1" dirty="0" err="1" smtClean="0">
                <a:latin typeface="나눔바른고딕" pitchFamily="50" charset="-127"/>
                <a:ea typeface="나눔바른고딕" pitchFamily="50" charset="-127"/>
              </a:rPr>
              <a:t>Alloc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Create </a:t>
            </a:r>
            <a:r>
              <a:rPr lang="en-US" altLang="ko-KR" u="sng" dirty="0">
                <a:latin typeface="나눔바른고딕" pitchFamily="50" charset="-127"/>
                <a:ea typeface="나눔바른고딕" pitchFamily="50" charset="-127"/>
              </a:rPr>
              <a:t>multiple </a:t>
            </a:r>
            <a:r>
              <a:rPr lang="en-US" altLang="ko-KR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</a:t>
            </a:r>
            <a:r>
              <a:rPr lang="en-US" altLang="ko-KR" u="sng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u="sng" dirty="0" smtClean="0">
                <a:latin typeface="나눔바른고딕" pitchFamily="50" charset="-127"/>
                <a:ea typeface="나눔바른고딕" pitchFamily="50" charset="-127"/>
              </a:rPr>
              <a:t>buffers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Free Hole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u="sng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To </a:t>
            </a:r>
            <a:r>
              <a:rPr lang="en-US" altLang="ko-KR" u="sng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create </a:t>
            </a:r>
            <a:r>
              <a:rPr lang="en-US" altLang="ko-KR" u="sng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 hole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where the </a:t>
            </a:r>
            <a:r>
              <a:rPr lang="en-US" altLang="ko-KR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SRV</a:t>
            </a:r>
            <a:r>
              <a:rPr lang="en-US" altLang="ko-KR" dirty="0">
                <a:solidFill>
                  <a:srgbClr val="FF8B8B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buffer will be 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copied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Send Malicious FEA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T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 </a:t>
            </a:r>
            <a:r>
              <a:rPr lang="en-US" altLang="ko-KR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overflow the </a:t>
            </a:r>
            <a:r>
              <a:rPr lang="en-US" altLang="ko-KR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</a:t>
            </a:r>
            <a:r>
              <a:rPr lang="en-US" altLang="ko-KR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buffer</a:t>
            </a:r>
            <a:endParaRPr lang="ko-KR" altLang="en-US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78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7" name="그룹 56"/>
          <p:cNvGrpSpPr/>
          <p:nvPr/>
        </p:nvGrpSpPr>
        <p:grpSpPr>
          <a:xfrm>
            <a:off x="2411760" y="2204864"/>
            <a:ext cx="1151919" cy="3411049"/>
            <a:chOff x="2007760" y="2632811"/>
            <a:chExt cx="1016698" cy="3045341"/>
          </a:xfrm>
        </p:grpSpPr>
        <p:sp>
          <p:nvSpPr>
            <p:cNvPr id="59" name="직사각형 58"/>
            <p:cNvSpPr/>
            <p:nvPr/>
          </p:nvSpPr>
          <p:spPr>
            <a:xfrm>
              <a:off x="2016346" y="3903676"/>
              <a:ext cx="1008112" cy="50405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>
                  <a:solidFill>
                    <a:schemeClr val="tx1"/>
                  </a:solidFill>
                </a:rPr>
                <a:t>HOLE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014856" y="2632811"/>
              <a:ext cx="1008112" cy="12194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007760" y="4458706"/>
              <a:ext cx="1008112" cy="12194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3923928" y="2204864"/>
            <a:ext cx="1151919" cy="3411049"/>
            <a:chOff x="2007760" y="2632811"/>
            <a:chExt cx="1016698" cy="3045341"/>
          </a:xfrm>
        </p:grpSpPr>
        <p:sp>
          <p:nvSpPr>
            <p:cNvPr id="64" name="직사각형 63"/>
            <p:cNvSpPr/>
            <p:nvPr/>
          </p:nvSpPr>
          <p:spPr>
            <a:xfrm>
              <a:off x="2016346" y="3903676"/>
              <a:ext cx="1008112" cy="50405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smtClean="0">
                  <a:solidFill>
                    <a:schemeClr val="tx1"/>
                  </a:solidFill>
                </a:rPr>
                <a:t>HOLE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014856" y="2632811"/>
              <a:ext cx="1008112" cy="12194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2007760" y="4458706"/>
              <a:ext cx="1008112" cy="12194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5436096" y="2204864"/>
            <a:ext cx="1150231" cy="3411049"/>
            <a:chOff x="2007760" y="2632811"/>
            <a:chExt cx="1015208" cy="3045341"/>
          </a:xfrm>
        </p:grpSpPr>
        <p:sp>
          <p:nvSpPr>
            <p:cNvPr id="69" name="직사각형 68"/>
            <p:cNvSpPr/>
            <p:nvPr/>
          </p:nvSpPr>
          <p:spPr>
            <a:xfrm>
              <a:off x="2007760" y="3903676"/>
              <a:ext cx="1008112" cy="50405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rgbClr val="FF0000"/>
                  </a:solidFill>
                </a:rPr>
                <a:t>free</a:t>
              </a:r>
            </a:p>
            <a:p>
              <a:pPr algn="ctr"/>
              <a:r>
                <a:rPr lang="en-US" altLang="ko-KR" sz="1000" b="1" dirty="0" smtClean="0">
                  <a:solidFill>
                    <a:srgbClr val="FF0000"/>
                  </a:solidFill>
                </a:rPr>
                <a:t>= 0x11000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014856" y="2632811"/>
              <a:ext cx="1008112" cy="12194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007760" y="4458706"/>
              <a:ext cx="1008112" cy="12194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6976283" y="2204864"/>
            <a:ext cx="1259735" cy="3411049"/>
            <a:chOff x="2007760" y="2632811"/>
            <a:chExt cx="1015208" cy="3045341"/>
          </a:xfrm>
        </p:grpSpPr>
        <p:sp>
          <p:nvSpPr>
            <p:cNvPr id="74" name="직사각형 73"/>
            <p:cNvSpPr/>
            <p:nvPr/>
          </p:nvSpPr>
          <p:spPr>
            <a:xfrm>
              <a:off x="2007760" y="3903676"/>
              <a:ext cx="1008112" cy="50405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014856" y="2632811"/>
              <a:ext cx="1008112" cy="12194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2007760" y="4458706"/>
              <a:ext cx="1008112" cy="12194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---------------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028846" y="3689855"/>
            <a:ext cx="1989644" cy="891273"/>
            <a:chOff x="7028846" y="3689855"/>
            <a:chExt cx="1989644" cy="891273"/>
          </a:xfrm>
        </p:grpSpPr>
        <p:sp>
          <p:nvSpPr>
            <p:cNvPr id="87" name="직사각형 86"/>
            <p:cNvSpPr/>
            <p:nvPr/>
          </p:nvSpPr>
          <p:spPr>
            <a:xfrm>
              <a:off x="7028846" y="3689855"/>
              <a:ext cx="1141280" cy="89127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 err="1">
                  <a:solidFill>
                    <a:srgbClr val="FF0000"/>
                  </a:solidFill>
                </a:rPr>
                <a:t>Mal_FEA</a:t>
              </a:r>
              <a:endParaRPr lang="en-US" altLang="ko-KR" sz="13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8289618" y="3933056"/>
              <a:ext cx="728872" cy="511069"/>
              <a:chOff x="8289618" y="4158848"/>
              <a:chExt cx="728872" cy="511069"/>
            </a:xfrm>
          </p:grpSpPr>
          <p:cxnSp>
            <p:nvCxnSpPr>
              <p:cNvPr id="90" name="직선 화살표 연결선 89"/>
              <p:cNvCxnSpPr/>
              <p:nvPr/>
            </p:nvCxnSpPr>
            <p:spPr>
              <a:xfrm>
                <a:off x="8316819" y="4158848"/>
                <a:ext cx="0" cy="51106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extBox 91"/>
              <p:cNvSpPr txBox="1"/>
              <p:nvPr/>
            </p:nvSpPr>
            <p:spPr>
              <a:xfrm>
                <a:off x="8289618" y="4255443"/>
                <a:ext cx="72887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FF0000"/>
                    </a:solidFill>
                    <a:latin typeface="나눔바른고딕" pitchFamily="50" charset="-127"/>
                    <a:ea typeface="나눔바른고딕" pitchFamily="50" charset="-127"/>
                  </a:rPr>
                  <a:t>overflow</a:t>
                </a:r>
                <a:endParaRPr lang="ko-KR" altLang="en-US" sz="1000" dirty="0">
                  <a:solidFill>
                    <a:srgbClr val="FF0000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  <p:sp>
        <p:nvSpPr>
          <p:cNvPr id="78" name="오른쪽 화살표 77"/>
          <p:cNvSpPr/>
          <p:nvPr/>
        </p:nvSpPr>
        <p:spPr>
          <a:xfrm>
            <a:off x="2160770" y="3834437"/>
            <a:ext cx="162003" cy="14401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78"/>
          <p:cNvSpPr/>
          <p:nvPr/>
        </p:nvSpPr>
        <p:spPr>
          <a:xfrm>
            <a:off x="3655352" y="3834437"/>
            <a:ext cx="162003" cy="14401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오른쪽 화살표 80"/>
          <p:cNvSpPr/>
          <p:nvPr/>
        </p:nvSpPr>
        <p:spPr>
          <a:xfrm>
            <a:off x="5182629" y="3842821"/>
            <a:ext cx="162003" cy="14401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오른쪽 화살표 82"/>
          <p:cNvSpPr/>
          <p:nvPr/>
        </p:nvSpPr>
        <p:spPr>
          <a:xfrm>
            <a:off x="6704525" y="3842821"/>
            <a:ext cx="162003" cy="144016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5" name="그룹 84"/>
          <p:cNvGrpSpPr/>
          <p:nvPr/>
        </p:nvGrpSpPr>
        <p:grpSpPr>
          <a:xfrm>
            <a:off x="891761" y="2204864"/>
            <a:ext cx="1150231" cy="3411049"/>
            <a:chOff x="2007760" y="2632811"/>
            <a:chExt cx="1015208" cy="3045341"/>
          </a:xfrm>
        </p:grpSpPr>
        <p:sp>
          <p:nvSpPr>
            <p:cNvPr id="88" name="직사각형 87"/>
            <p:cNvSpPr/>
            <p:nvPr/>
          </p:nvSpPr>
          <p:spPr>
            <a:xfrm>
              <a:off x="2007760" y="3903676"/>
              <a:ext cx="1008112" cy="50405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014856" y="2632811"/>
              <a:ext cx="1008112" cy="121944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---------------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srvnet_buffer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2007760" y="4458706"/>
              <a:ext cx="1008112" cy="121944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74824" y="1629878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나눔바른고딕" pitchFamily="50" charset="-127"/>
                <a:ea typeface="나눔바른고딕" pitchFamily="50" charset="-127"/>
              </a:rPr>
              <a:t>①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694823" y="1629878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atin typeface="나눔바른고딕" pitchFamily="50" charset="-127"/>
                <a:ea typeface="나눔바른고딕" pitchFamily="50" charset="-127"/>
              </a:rPr>
              <a:t>②</a:t>
            </a:r>
            <a:endParaRPr lang="ko-KR" altLang="en-US" sz="3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216719" y="1629878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atin typeface="나눔바른고딕" pitchFamily="50" charset="-127"/>
                <a:ea typeface="나눔바른고딕" pitchFamily="50" charset="-127"/>
              </a:rPr>
              <a:t>③</a:t>
            </a:r>
            <a:endParaRPr lang="ko-KR" altLang="en-US" sz="3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714400" y="1650866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atin typeface="나눔바른고딕" pitchFamily="50" charset="-127"/>
                <a:ea typeface="나눔바른고딕" pitchFamily="50" charset="-127"/>
              </a:rPr>
              <a:t>④</a:t>
            </a:r>
            <a:endParaRPr lang="ko-KR" altLang="en-US" sz="3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308304" y="1650866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 smtClean="0">
                <a:latin typeface="나눔바른고딕" pitchFamily="50" charset="-127"/>
                <a:ea typeface="나눔바른고딕" pitchFamily="50" charset="-127"/>
              </a:rPr>
              <a:t>⑤</a:t>
            </a:r>
            <a:endParaRPr lang="ko-KR" altLang="en-US" sz="3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41" name="직사각형 4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42" name="직선 연결선 4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49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34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19143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Why SMB?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685361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SMB(Server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Message Block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란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 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ko-KR" altLang="en-US" sz="15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파일이나 디렉터리 및 주변장치들을 </a:t>
            </a:r>
            <a:r>
              <a:rPr lang="ko-KR" altLang="en-US" sz="15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공유하는 데</a:t>
            </a:r>
            <a:endParaRPr lang="en-US" altLang="ko-KR" sz="1500" u="sng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   </a:t>
            </a:r>
            <a:r>
              <a:rPr lang="ko-KR" altLang="en-US" sz="15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사용되는 메시지 형식</a:t>
            </a:r>
            <a:r>
              <a:rPr lang="ko-KR" altLang="en-US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으로 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Windows OS</a:t>
            </a:r>
            <a:r>
              <a:rPr lang="ko-KR" altLang="en-US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기본적으로 탑재되어 있다</a:t>
            </a:r>
            <a:r>
              <a:rPr lang="en-US" altLang="ko-KR" sz="15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그리고 무엇보다도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  </a:t>
            </a:r>
            <a:r>
              <a:rPr lang="en-US" altLang="ko-KR" b="1" dirty="0" smtClean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RCE(Remote Code Execution)</a:t>
            </a:r>
            <a:r>
              <a:rPr lang="ko-KR" altLang="en-US" b="1" dirty="0" smtClean="0">
                <a:solidFill>
                  <a:srgbClr val="FFC000"/>
                </a:solidFill>
                <a:latin typeface="나눔바른고딕" pitchFamily="50" charset="-127"/>
                <a:ea typeface="나눔바른고딕" pitchFamily="50" charset="-127"/>
              </a:rPr>
              <a:t>가 가능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!!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는 사실에 끌림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7" name="직사각형 6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01 Intro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S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tudy Background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2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883803" y="1533457"/>
            <a:ext cx="5008677" cy="4966449"/>
            <a:chOff x="4046164" y="1533457"/>
            <a:chExt cx="5008677" cy="4966449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2594" b="73534"/>
            <a:stretch/>
          </p:blipFill>
          <p:spPr bwMode="auto">
            <a:xfrm>
              <a:off x="4046164" y="1533457"/>
              <a:ext cx="4635341" cy="1463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0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80" r="37061" b="-1"/>
            <a:stretch/>
          </p:blipFill>
          <p:spPr bwMode="auto">
            <a:xfrm>
              <a:off x="4058933" y="3025173"/>
              <a:ext cx="4995908" cy="34747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5057711" y="1273109"/>
            <a:ext cx="3456384" cy="781833"/>
            <a:chOff x="5142066" y="1208695"/>
            <a:chExt cx="3456384" cy="781833"/>
          </a:xfrm>
        </p:grpSpPr>
        <p:sp>
          <p:nvSpPr>
            <p:cNvPr id="14" name="직사각형 13"/>
            <p:cNvSpPr/>
            <p:nvPr/>
          </p:nvSpPr>
          <p:spPr>
            <a:xfrm>
              <a:off x="6269774" y="1842604"/>
              <a:ext cx="2255446" cy="147924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 flipV="1">
              <a:off x="6870258" y="1494659"/>
              <a:ext cx="479650" cy="343389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142066" y="1208695"/>
              <a:ext cx="34563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call </a:t>
              </a:r>
              <a:r>
                <a:rPr lang="en-US" altLang="ko-KR" sz="1200" b="1" dirty="0" err="1" smtClean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SrvNetAllocateNonPagedBufferInternal</a:t>
              </a:r>
              <a:r>
                <a:rPr lang="en-US" altLang="ko-KR" sz="1200" b="1" dirty="0" smtClean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( ) </a:t>
              </a:r>
              <a:endParaRPr lang="ko-KR" altLang="en-US" sz="1200" b="1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260037" y="5998268"/>
            <a:ext cx="7565544" cy="307282"/>
            <a:chOff x="1125195" y="5592536"/>
            <a:chExt cx="7565544" cy="307282"/>
          </a:xfrm>
        </p:grpSpPr>
        <p:sp>
          <p:nvSpPr>
            <p:cNvPr id="21" name="직사각형 20"/>
            <p:cNvSpPr/>
            <p:nvPr/>
          </p:nvSpPr>
          <p:spPr>
            <a:xfrm>
              <a:off x="7277887" y="5731036"/>
              <a:ext cx="1412852" cy="168782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/>
            <p:cNvCxnSpPr/>
            <p:nvPr/>
          </p:nvCxnSpPr>
          <p:spPr>
            <a:xfrm flipH="1">
              <a:off x="2906645" y="5731036"/>
              <a:ext cx="4371242" cy="0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125195" y="5592536"/>
              <a:ext cx="178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할당 받은 </a:t>
              </a:r>
              <a:r>
                <a:rPr lang="en-US" altLang="ko-KR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pool</a:t>
              </a:r>
              <a:r>
                <a:rPr lang="ko-KR" altLang="en-US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의 크기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250205" y="3775639"/>
            <a:ext cx="3995176" cy="292468"/>
            <a:chOff x="1752021" y="3795303"/>
            <a:chExt cx="3995176" cy="292468"/>
          </a:xfrm>
        </p:grpSpPr>
        <p:sp>
          <p:nvSpPr>
            <p:cNvPr id="24" name="직사각형 23"/>
            <p:cNvSpPr/>
            <p:nvPr/>
          </p:nvSpPr>
          <p:spPr>
            <a:xfrm>
              <a:off x="4397567" y="3795303"/>
              <a:ext cx="1349630" cy="157264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543303" y="3949272"/>
              <a:ext cx="854264" cy="1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752021" y="3810772"/>
              <a:ext cx="1781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할당 받은 </a:t>
              </a:r>
              <a:r>
                <a:rPr lang="en-US" altLang="ko-KR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pool</a:t>
              </a:r>
              <a:r>
                <a:rPr lang="ko-KR" altLang="en-US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의 주소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58867" y="1361026"/>
            <a:ext cx="3269678" cy="1271569"/>
            <a:chOff x="458867" y="1361026"/>
            <a:chExt cx="3269678" cy="1271569"/>
          </a:xfrm>
        </p:grpSpPr>
        <p:pic>
          <p:nvPicPr>
            <p:cNvPr id="2662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66"/>
            <a:stretch/>
          </p:blipFill>
          <p:spPr bwMode="auto">
            <a:xfrm>
              <a:off x="539552" y="1820428"/>
              <a:ext cx="3168352" cy="812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58867" y="1361026"/>
              <a:ext cx="3269678" cy="438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500" b="1" dirty="0" smtClean="0">
                  <a:latin typeface="+mn-ea"/>
                </a:rPr>
                <a:t>*Create </a:t>
              </a:r>
              <a:r>
                <a:rPr lang="en-US" altLang="ko-KR" sz="1500" b="1" dirty="0">
                  <a:latin typeface="+mn-ea"/>
                </a:rPr>
                <a:t>multiple SRVNET buffers</a:t>
              </a:r>
            </a:p>
          </p:txBody>
        </p:sp>
      </p:grpSp>
      <p:grpSp>
        <p:nvGrpSpPr>
          <p:cNvPr id="26626" name="그룹 26625"/>
          <p:cNvGrpSpPr/>
          <p:nvPr/>
        </p:nvGrpSpPr>
        <p:grpSpPr>
          <a:xfrm>
            <a:off x="1675478" y="2632595"/>
            <a:ext cx="3569903" cy="1084437"/>
            <a:chOff x="1612897" y="2632595"/>
            <a:chExt cx="3569903" cy="1084437"/>
          </a:xfrm>
        </p:grpSpPr>
        <p:sp>
          <p:nvSpPr>
            <p:cNvPr id="16" name="TextBox 15"/>
            <p:cNvSpPr txBox="1"/>
            <p:nvPr/>
          </p:nvSpPr>
          <p:spPr>
            <a:xfrm>
              <a:off x="1612897" y="3440033"/>
              <a:ext cx="13321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할당</a:t>
              </a:r>
              <a:r>
                <a:rPr lang="en-US" altLang="ko-KR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요청한 </a:t>
              </a:r>
              <a:r>
                <a:rPr lang="en-US" altLang="ko-KR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size</a:t>
              </a:r>
              <a:endParaRPr lang="ko-KR" altLang="en-US" sz="1200" b="1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29652" y="2632595"/>
              <a:ext cx="1353148" cy="149933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>
              <a:stCxn id="28" idx="2"/>
            </p:cNvCxnSpPr>
            <p:nvPr/>
          </p:nvCxnSpPr>
          <p:spPr>
            <a:xfrm flipH="1">
              <a:off x="3811255" y="2782528"/>
              <a:ext cx="694971" cy="785265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2970761" y="3564051"/>
              <a:ext cx="854264" cy="1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31" name="직사각형 30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52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7956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Multiple SRVNET pool </a:t>
            </a:r>
            <a:r>
              <a:rPr lang="en-US" altLang="ko-KR" sz="3000" dirty="0" smtClean="0">
                <a:solidFill>
                  <a:schemeClr val="bg1">
                    <a:lumMod val="6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with </a:t>
            </a:r>
            <a:r>
              <a:rPr lang="en-US" altLang="ko-KR" sz="3000" dirty="0" err="1" smtClean="0">
                <a:solidFill>
                  <a:schemeClr val="bg1">
                    <a:lumMod val="6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windbg</a:t>
            </a:r>
            <a:endParaRPr lang="ko-KR" altLang="en-US" sz="3000" dirty="0">
              <a:solidFill>
                <a:schemeClr val="bg1">
                  <a:lumMod val="6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6696744" cy="333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319114" y="3501008"/>
            <a:ext cx="5349230" cy="2293816"/>
            <a:chOff x="2319114" y="3501008"/>
            <a:chExt cx="5349230" cy="2293816"/>
          </a:xfrm>
        </p:grpSpPr>
        <p:sp>
          <p:nvSpPr>
            <p:cNvPr id="13" name="직사각형 12"/>
            <p:cNvSpPr/>
            <p:nvPr/>
          </p:nvSpPr>
          <p:spPr>
            <a:xfrm>
              <a:off x="2782074" y="3961138"/>
              <a:ext cx="4886270" cy="167311"/>
            </a:xfrm>
            <a:prstGeom prst="rect">
              <a:avLst/>
            </a:prstGeom>
            <a:noFill/>
            <a:ln w="19050"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82074" y="4797152"/>
              <a:ext cx="4886270" cy="167311"/>
            </a:xfrm>
            <a:prstGeom prst="rect">
              <a:avLst/>
            </a:prstGeom>
            <a:noFill/>
            <a:ln w="19050"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782074" y="5627513"/>
              <a:ext cx="4886270" cy="167311"/>
            </a:xfrm>
            <a:prstGeom prst="rect">
              <a:avLst/>
            </a:prstGeom>
            <a:noFill/>
            <a:ln w="19050">
              <a:solidFill>
                <a:srgbClr val="91A8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/>
          </p:nvCxnSpPr>
          <p:spPr>
            <a:xfrm>
              <a:off x="2319114" y="3501008"/>
              <a:ext cx="454908" cy="2479"/>
            </a:xfrm>
            <a:prstGeom prst="line">
              <a:avLst/>
            </a:prstGeom>
            <a:ln w="19050">
              <a:solidFill>
                <a:srgbClr val="91A8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319114" y="4334282"/>
              <a:ext cx="454908" cy="2479"/>
            </a:xfrm>
            <a:prstGeom prst="line">
              <a:avLst/>
            </a:prstGeom>
            <a:ln w="19050">
              <a:solidFill>
                <a:srgbClr val="91A8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319114" y="5167466"/>
              <a:ext cx="454908" cy="2479"/>
            </a:xfrm>
            <a:prstGeom prst="line">
              <a:avLst/>
            </a:prstGeom>
            <a:ln w="19050">
              <a:solidFill>
                <a:srgbClr val="91A8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2782074" y="2629946"/>
            <a:ext cx="5633800" cy="668058"/>
            <a:chOff x="2782074" y="2629946"/>
            <a:chExt cx="5633800" cy="668058"/>
          </a:xfrm>
        </p:grpSpPr>
        <p:sp>
          <p:nvSpPr>
            <p:cNvPr id="9" name="직사각형 8"/>
            <p:cNvSpPr/>
            <p:nvPr/>
          </p:nvSpPr>
          <p:spPr>
            <a:xfrm>
              <a:off x="2782074" y="3130693"/>
              <a:ext cx="2601584" cy="167311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4756082" y="2629946"/>
              <a:ext cx="3659792" cy="495601"/>
              <a:chOff x="5052503" y="1640929"/>
              <a:chExt cx="3659792" cy="495601"/>
            </a:xfrm>
          </p:grpSpPr>
          <p:cxnSp>
            <p:nvCxnSpPr>
              <p:cNvPr id="19" name="직선 연결선 18"/>
              <p:cNvCxnSpPr/>
              <p:nvPr/>
            </p:nvCxnSpPr>
            <p:spPr>
              <a:xfrm flipV="1">
                <a:off x="5052503" y="1772816"/>
                <a:ext cx="159180" cy="363714"/>
              </a:xfrm>
              <a:prstGeom prst="line">
                <a:avLst/>
              </a:prstGeom>
              <a:noFill/>
              <a:ln w="19050">
                <a:solidFill>
                  <a:srgbClr val="F70F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5209222" y="1772816"/>
                <a:ext cx="545024" cy="417"/>
              </a:xfrm>
              <a:prstGeom prst="line">
                <a:avLst/>
              </a:prstGeom>
              <a:noFill/>
              <a:ln w="19050">
                <a:solidFill>
                  <a:srgbClr val="F70F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5764515" y="1640929"/>
                <a:ext cx="29477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 err="1" smtClean="0">
                    <a:solidFill>
                      <a:srgbClr val="F70F83"/>
                    </a:solidFill>
                    <a:latin typeface="나눔바른고딕" pitchFamily="50" charset="-127"/>
                    <a:ea typeface="나눔바른고딕" pitchFamily="50" charset="-127"/>
                  </a:rPr>
                  <a:t>nonpaged</a:t>
                </a:r>
                <a:r>
                  <a:rPr lang="en-US" altLang="ko-KR" sz="1200" b="1" dirty="0" smtClean="0">
                    <a:solidFill>
                      <a:srgbClr val="F70F83"/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en-US" altLang="ko-KR" sz="1200" b="1" dirty="0" smtClean="0">
                    <a:solidFill>
                      <a:srgbClr val="F70F83"/>
                    </a:solidFill>
                    <a:latin typeface="나눔바른고딕" pitchFamily="50" charset="-127"/>
                    <a:ea typeface="나눔바른고딕" pitchFamily="50" charset="-127"/>
                  </a:rPr>
                  <a:t>pool as srv.sys buffer</a:t>
                </a:r>
                <a:endParaRPr lang="ko-KR" altLang="en-US" sz="12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  <p:grpSp>
        <p:nvGrpSpPr>
          <p:cNvPr id="22" name="그룹 21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23" name="직사각형 2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24" name="직선 연결선 2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51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49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36804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control  RIP?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9087" y="2564904"/>
            <a:ext cx="7325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값을 조작하기 위해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overflow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되는 영역에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srvnet_buffer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미리 배치한다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overflow</a:t>
            </a:r>
            <a:r>
              <a:rPr lang="ko-KR" altLang="en-US" sz="1600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가 발생하면 </a:t>
            </a:r>
            <a:r>
              <a:rPr lang="en-US" altLang="ko-KR" sz="1600" b="1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Last FEA(=fake </a:t>
            </a:r>
            <a:r>
              <a:rPr lang="en-US" altLang="ko-KR" sz="1600" b="1" dirty="0" err="1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struct</a:t>
            </a:r>
            <a:r>
              <a:rPr lang="en-US" altLang="ko-KR" sz="1600" b="1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600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가 정상 </a:t>
            </a:r>
            <a:r>
              <a:rPr lang="en-US" altLang="ko-KR" sz="1600" dirty="0" err="1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를 덮는다</a:t>
            </a:r>
            <a:r>
              <a:rPr lang="en-US" altLang="ko-KR" sz="1600" dirty="0" smtClean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내부의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MDL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값을 조작하여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다음에 받는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패킷이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저장될 버퍼의 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…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주소를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영역으로 변경한다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포인터 또한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영역으로 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경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세션을 닫을 때 호출되는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SrvNetWskReceiveComplete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  내부에서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SrvNetCommonReceiveHandler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조작된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값을 참조하여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shellcode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호출하게 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46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3173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SrvOs2FeaToNt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 )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4" y="2708257"/>
            <a:ext cx="5843702" cy="199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904244"/>
            <a:ext cx="3386216" cy="169310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5209681" y="4313878"/>
            <a:ext cx="1368152" cy="0"/>
          </a:xfrm>
          <a:prstGeom prst="line">
            <a:avLst/>
          </a:prstGeom>
          <a:ln>
            <a:solidFill>
              <a:srgbClr val="F70F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6577833" y="4313878"/>
            <a:ext cx="442439" cy="590366"/>
          </a:xfrm>
          <a:prstGeom prst="line">
            <a:avLst/>
          </a:prstGeom>
          <a:ln>
            <a:solidFill>
              <a:srgbClr val="F70F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71680" y="4619742"/>
            <a:ext cx="1717191" cy="292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rgbClr val="F70F83"/>
                </a:solidFill>
                <a:latin typeface="+mn-ea"/>
                <a:cs typeface="DejaVu Sans Mono" pitchFamily="49" charset="0"/>
              </a:rPr>
              <a:t>Last(Malicious) FEA</a:t>
            </a:r>
            <a:endParaRPr lang="ko-KR" altLang="en-US" sz="1300" b="1" dirty="0">
              <a:solidFill>
                <a:srgbClr val="F70F83"/>
              </a:solidFill>
              <a:latin typeface="+mn-ea"/>
              <a:cs typeface="DejaVu Sans Mono" pitchFamily="49" charset="0"/>
            </a:endParaRPr>
          </a:p>
        </p:txBody>
      </p:sp>
      <p:sp>
        <p:nvSpPr>
          <p:cNvPr id="13" name="타원 12"/>
          <p:cNvSpPr/>
          <p:nvPr/>
        </p:nvSpPr>
        <p:spPr>
          <a:xfrm flipH="1">
            <a:off x="5178145" y="4282822"/>
            <a:ext cx="72839" cy="77392"/>
          </a:xfrm>
          <a:prstGeom prst="ellipse">
            <a:avLst/>
          </a:prstGeom>
          <a:solidFill>
            <a:srgbClr val="F70F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53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31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36804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control  RIP?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9087" y="2564904"/>
            <a:ext cx="7325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값을 조작하기 위해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overflow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되는 영역에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srvnet_buffer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미리 배치한다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overflow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발생하면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Last FEA(=fake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struct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정상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덮는다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err="1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en-US" altLang="ko-KR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내부의 </a:t>
            </a:r>
            <a:r>
              <a:rPr lang="en-US" altLang="ko-KR" sz="1600" b="1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MDL</a:t>
            </a:r>
            <a:r>
              <a:rPr lang="en-US" altLang="ko-KR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값을 조작하여</a:t>
            </a:r>
            <a:r>
              <a:rPr lang="en-US" altLang="ko-KR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b="1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다음에 받는 </a:t>
            </a:r>
            <a:r>
              <a:rPr lang="ko-KR" altLang="en-US" sz="1600" b="1" dirty="0" err="1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패킷이</a:t>
            </a:r>
            <a:r>
              <a:rPr lang="ko-KR" altLang="en-US" sz="1600" b="1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 저장될 버퍼의 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…</a:t>
            </a:r>
            <a:r>
              <a:rPr lang="en-US" altLang="ko-KR" sz="1600" b="1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b="1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주소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en-US" altLang="ko-KR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영역으로 변경한다</a:t>
            </a:r>
            <a:r>
              <a:rPr lang="en-US" altLang="ko-KR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.  </a:t>
            </a:r>
            <a:r>
              <a:rPr lang="en-US" altLang="ko-KR" sz="1600" b="1" dirty="0" err="1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b="1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의 포인터 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또한 </a:t>
            </a:r>
            <a:r>
              <a:rPr lang="en-US" altLang="ko-KR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영역으로 변경한다</a:t>
            </a:r>
            <a:r>
              <a:rPr lang="en-US" altLang="ko-KR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세션을 닫을 때 호출되는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SrvNetWskReceiveComplete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  내부에서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SrvNetCommonReceiveHandler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조작된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값을 참조하여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shellcode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호출하게 된다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90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19094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Why MDL?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46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MDL : Memory Descriptor Lists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A memory descriptor list (MDL) is a 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system-defined structure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that 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describes a buffer by a set of physical addresses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. 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A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driver that performs direct I/O receives a pointer to an MDL from the I/O manager, and reads and writes data through the MDL. 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49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19094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Why MDL?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469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MDL : Memory Descriptor Lists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09" y="3068960"/>
            <a:ext cx="2880320" cy="197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43" y="3068960"/>
            <a:ext cx="359092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8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1905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Why HAL?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251039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HAL : Hardware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bstractions Layer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HAL’s heap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is ALWAYS mapped at the same virtual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address</a:t>
            </a: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sz="1600" dirty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 Windows 32 bits - 0xffd00000</a:t>
            </a:r>
            <a:b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1600" dirty="0" smtClean="0">
                <a:latin typeface="나눔바른고딕" pitchFamily="50" charset="-127"/>
                <a:ea typeface="나눔바른고딕" pitchFamily="50" charset="-127"/>
              </a:rPr>
              <a:t>- Windows 64 bits - </a:t>
            </a:r>
            <a:r>
              <a:rPr lang="en-US" altLang="ko-KR" sz="1600" b="1" dirty="0" smtClean="0">
                <a:latin typeface="나눔바른고딕" pitchFamily="50" charset="-127"/>
                <a:ea typeface="나눔바른고딕" pitchFamily="50" charset="-127"/>
              </a:rPr>
              <a:t>0xffffffff’ffd00000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Also, HAL’s heap is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executable!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57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574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1744612"/>
            <a:ext cx="54260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Malicious FEA = Fake Structure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490521"/>
            <a:ext cx="4464496" cy="2232248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647239" y="2704046"/>
            <a:ext cx="2952328" cy="201384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211912" y="2428579"/>
            <a:ext cx="244827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b="1" dirty="0" smtClean="0">
                <a:solidFill>
                  <a:schemeClr val="bg1">
                    <a:lumMod val="65000"/>
                  </a:schemeClr>
                </a:solidFill>
              </a:rPr>
              <a:t>SRVNET_POOLHDR</a:t>
            </a:r>
            <a:endParaRPr lang="ko-KR" altLang="en-US" sz="13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28283" y="3826563"/>
            <a:ext cx="1412601" cy="190960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90237" y="4295017"/>
            <a:ext cx="2860375" cy="39371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2339752" y="3826564"/>
            <a:ext cx="4788532" cy="0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/>
          <p:cNvSpPr txBox="1"/>
          <p:nvPr/>
        </p:nvSpPr>
        <p:spPr>
          <a:xfrm>
            <a:off x="395537" y="3657286"/>
            <a:ext cx="51845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pSrvNetWskStruct</a:t>
            </a:r>
            <a:endParaRPr lang="en-US" altLang="ko-KR" sz="1600" b="1" dirty="0" smtClean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just"/>
            <a:r>
              <a:rPr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1400" b="1" dirty="0" err="1" smtClean="0">
                <a:latin typeface="나눔바른고딕" pitchFamily="50" charset="-127"/>
                <a:ea typeface="나눔바른고딕" pitchFamily="50" charset="-127"/>
              </a:rPr>
              <a:t>shellcode</a:t>
            </a:r>
            <a:r>
              <a:rPr lang="ko-KR" altLang="en-US" sz="1400" b="1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pointer</a:t>
            </a:r>
            <a:r>
              <a:rPr lang="ko-KR" altLang="en-US" sz="1400" b="1" dirty="0" smtClean="0">
                <a:latin typeface="나눔바른고딕" pitchFamily="50" charset="-127"/>
                <a:ea typeface="나눔바른고딕" pitchFamily="50" charset="-127"/>
              </a:rPr>
              <a:t>를 가진 </a:t>
            </a:r>
            <a:r>
              <a:rPr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fake structure</a:t>
            </a:r>
            <a:endParaRPr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859932" y="4659527"/>
            <a:ext cx="4265444" cy="881073"/>
            <a:chOff x="2857959" y="4717895"/>
            <a:chExt cx="4265444" cy="881073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857959" y="5583679"/>
              <a:ext cx="3812001" cy="13140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>
              <a:stCxn id="14" idx="2"/>
            </p:cNvCxnSpPr>
            <p:nvPr/>
          </p:nvCxnSpPr>
          <p:spPr>
            <a:xfrm flipH="1">
              <a:off x="6660232" y="4717895"/>
              <a:ext cx="463171" cy="881073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7668344" y="4680218"/>
            <a:ext cx="9813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 smtClean="0">
                <a:solidFill>
                  <a:srgbClr val="00B0F0"/>
                </a:solidFill>
              </a:rPr>
              <a:t>MDL</a:t>
            </a:r>
            <a:endParaRPr lang="ko-KR" altLang="en-US" sz="1500" b="1" dirty="0">
              <a:solidFill>
                <a:srgbClr val="00B0F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125289" y="4523361"/>
            <a:ext cx="1405869" cy="146502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67543" y="5363488"/>
            <a:ext cx="75859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MDL.MappedSystemVa</a:t>
            </a:r>
            <a:endParaRPr lang="en-US" altLang="ko-KR" sz="1600" b="1" dirty="0" smtClean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just"/>
            <a:r>
              <a:rPr lang="en-US" altLang="ko-KR" sz="1400" b="1" dirty="0"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1400" b="1" dirty="0" err="1" smtClean="0">
                <a:latin typeface="나눔바른고딕" pitchFamily="50" charset="-127"/>
                <a:ea typeface="나눔바른고딕" pitchFamily="50" charset="-127"/>
              </a:rPr>
              <a:t>MDL.MappedSystemVa</a:t>
            </a:r>
            <a:r>
              <a:rPr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 + </a:t>
            </a:r>
            <a:r>
              <a:rPr lang="en-US" altLang="ko-KR" sz="1400" b="1" dirty="0" err="1" smtClean="0">
                <a:latin typeface="나눔바른고딕" pitchFamily="50" charset="-127"/>
                <a:ea typeface="나눔바른고딕" pitchFamily="50" charset="-127"/>
              </a:rPr>
              <a:t>sent_bytes</a:t>
            </a:r>
            <a:r>
              <a:rPr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 = Address for arbitrary write</a:t>
            </a:r>
            <a:endParaRPr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561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5"/>
          <a:stretch/>
        </p:blipFill>
        <p:spPr bwMode="auto">
          <a:xfrm>
            <a:off x="611560" y="2420888"/>
            <a:ext cx="5472608" cy="130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3787"/>
          <a:stretch/>
        </p:blipFill>
        <p:spPr bwMode="auto">
          <a:xfrm>
            <a:off x="4499992" y="3321429"/>
            <a:ext cx="4104456" cy="329787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1560" y="1744612"/>
            <a:ext cx="40506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Send Packets </a:t>
            </a:r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for 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HAL!!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19672" y="3381375"/>
            <a:ext cx="2399878" cy="182116"/>
          </a:xfrm>
          <a:prstGeom prst="rect">
            <a:avLst/>
          </a:prstGeom>
          <a:noFill/>
          <a:ln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528567" y="3717032"/>
            <a:ext cx="1368152" cy="0"/>
          </a:xfrm>
          <a:prstGeom prst="line">
            <a:avLst/>
          </a:prstGeom>
          <a:noFill/>
          <a:ln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/>
          <p:cNvSpPr txBox="1"/>
          <p:nvPr/>
        </p:nvSpPr>
        <p:spPr>
          <a:xfrm>
            <a:off x="5718795" y="3043882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rgbClr val="F70F83"/>
                </a:solidFill>
              </a:rPr>
              <a:t>Hardware Abstraction Layer</a:t>
            </a:r>
            <a:endParaRPr lang="ko-KR" altLang="en-US" sz="1400" b="1" dirty="0">
              <a:solidFill>
                <a:srgbClr val="F70F83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636890" y="3563491"/>
            <a:ext cx="494950" cy="873621"/>
          </a:xfrm>
          <a:prstGeom prst="line">
            <a:avLst/>
          </a:prstGeom>
          <a:noFill/>
          <a:ln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131840" y="4437112"/>
            <a:ext cx="1368152" cy="0"/>
          </a:xfrm>
          <a:prstGeom prst="line">
            <a:avLst/>
          </a:prstGeom>
          <a:noFill/>
          <a:ln>
            <a:solidFill>
              <a:srgbClr val="F70F83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TextBox 29"/>
          <p:cNvSpPr txBox="1"/>
          <p:nvPr/>
        </p:nvSpPr>
        <p:spPr>
          <a:xfrm>
            <a:off x="899592" y="4274046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Write data in HAL’s heap</a:t>
            </a:r>
            <a:endParaRPr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32" name="직사각형 31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33" name="직선 연결선 32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59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56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 Intro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tudy 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1744612"/>
            <a:ext cx="48766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은 뻥</a:t>
            </a:r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… </a:t>
            </a:r>
            <a:r>
              <a:rPr lang="ko-KR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그가 시킴</a:t>
            </a:r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(</a:t>
            </a:r>
            <a:r>
              <a:rPr lang="ko-KR" alt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붸에에에에엥</a:t>
            </a:r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619672" y="2708920"/>
            <a:ext cx="5904656" cy="3247526"/>
            <a:chOff x="1619672" y="2322586"/>
            <a:chExt cx="5904656" cy="3247526"/>
          </a:xfrm>
        </p:grpSpPr>
        <p:pic>
          <p:nvPicPr>
            <p:cNvPr id="1027" name="Picture 3" descr="C:\Users\goni\Desktop\레드후드(음흉)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904" y="2322586"/>
              <a:ext cx="3636272" cy="3247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619672" y="3971784"/>
              <a:ext cx="5904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HY궁서" pitchFamily="18" charset="-127"/>
                  <a:ea typeface="HY궁서" pitchFamily="18" charset="-127"/>
                </a:rPr>
                <a:t>너희 </a:t>
              </a:r>
              <a:r>
                <a:rPr lang="ko-KR" altLang="en-US" b="1" dirty="0" err="1" smtClean="0">
                  <a:latin typeface="HY궁서" pitchFamily="18" charset="-127"/>
                  <a:ea typeface="HY궁서" pitchFamily="18" charset="-127"/>
                </a:rPr>
                <a:t>김치콘</a:t>
              </a:r>
              <a:r>
                <a:rPr lang="en-US" altLang="ko-KR" b="1" dirty="0" smtClean="0">
                  <a:latin typeface="HY궁서" pitchFamily="18" charset="-127"/>
                  <a:ea typeface="HY궁서" pitchFamily="18" charset="-127"/>
                </a:rPr>
                <a:t>		</a:t>
              </a:r>
              <a:r>
                <a:rPr lang="en-US" altLang="ko-KR" b="1" dirty="0">
                  <a:latin typeface="HY궁서" pitchFamily="18" charset="-127"/>
                  <a:ea typeface="HY궁서" pitchFamily="18" charset="-127"/>
                </a:rPr>
                <a:t>	</a:t>
              </a:r>
              <a:r>
                <a:rPr lang="en-US" altLang="ko-KR" b="1" dirty="0" smtClean="0">
                  <a:latin typeface="HY궁서" pitchFamily="18" charset="-127"/>
                  <a:ea typeface="HY궁서" pitchFamily="18" charset="-127"/>
                </a:rPr>
                <a:t>     </a:t>
              </a:r>
              <a:r>
                <a:rPr lang="ko-KR" altLang="en-US" b="1" dirty="0" smtClean="0">
                  <a:latin typeface="HY궁서" pitchFamily="18" charset="-127"/>
                  <a:ea typeface="HY궁서" pitchFamily="18" charset="-127"/>
                </a:rPr>
                <a:t>발표 좀 해라 </a:t>
              </a:r>
              <a:r>
                <a:rPr lang="ko-KR" altLang="en-US" b="1" dirty="0" err="1" smtClean="0">
                  <a:latin typeface="HY궁서" pitchFamily="18" charset="-127"/>
                  <a:ea typeface="HY궁서" pitchFamily="18" charset="-127"/>
                </a:rPr>
                <a:t>ㅋ</a:t>
              </a:r>
              <a:endParaRPr lang="ko-KR" altLang="en-US" b="1" dirty="0">
                <a:latin typeface="HY궁서" pitchFamily="18" charset="-127"/>
                <a:ea typeface="HY궁서" pitchFamily="18" charset="-127"/>
              </a:endParaRPr>
            </a:p>
          </p:txBody>
        </p: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66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744612"/>
            <a:ext cx="36804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How to control  RIP?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9087" y="2420888"/>
            <a:ext cx="73253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값을 조작하기 위해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overflow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되는 영역에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srvnet_buffer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미리 배치한다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overflow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발생하면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Last FEA(=fake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struct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정상 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덮는다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srvnet_poolhdr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내부의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MDL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값을 조작하여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다음에 받는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패킷이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저장될 버퍼의 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…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주소를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영역으로 변경한다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포인터 또한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HAL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영역으로 변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경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SMB 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세션을 닫을 때 호출되는 </a:t>
            </a:r>
            <a:r>
              <a:rPr lang="en-US" altLang="ko-KR" sz="1600" b="1" dirty="0" err="1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SrvNetWskReceiveComplete</a:t>
            </a:r>
            <a:r>
              <a:rPr lang="en-US" altLang="ko-KR" sz="1600" b="1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함수  내부에서 </a:t>
            </a:r>
            <a:r>
              <a:rPr lang="en-US" altLang="ko-KR" sz="1600" b="1" dirty="0" err="1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SrvNetCommonReceiveHandler</a:t>
            </a:r>
            <a:r>
              <a:rPr lang="en-US" altLang="ko-KR" sz="1600" b="1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( )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가 조작된 </a:t>
            </a:r>
            <a:r>
              <a:rPr lang="en-US" altLang="ko-KR" sz="1600" dirty="0" err="1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SrvNetWskStruct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의 값을 참조하여 </a:t>
            </a:r>
            <a:r>
              <a:rPr lang="en-US" altLang="ko-KR" sz="1600" b="1" dirty="0" err="1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shellcode</a:t>
            </a:r>
            <a:r>
              <a:rPr lang="ko-KR" altLang="en-US" sz="1600" b="1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를 호출</a:t>
            </a:r>
            <a:r>
              <a:rPr lang="ko-KR" altLang="en-US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하게 된다</a:t>
            </a:r>
            <a:r>
              <a:rPr lang="en-US" altLang="ko-KR" sz="1600" dirty="0">
                <a:solidFill>
                  <a:srgbClr val="FF6699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4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99592" y="1681644"/>
            <a:ext cx="592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SrvNetCommonReceiveHandler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 )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3608" y="2276872"/>
            <a:ext cx="4032448" cy="3940046"/>
            <a:chOff x="971600" y="2350064"/>
            <a:chExt cx="4032448" cy="394004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2" t="2254" r="5352" b="1604"/>
            <a:stretch/>
          </p:blipFill>
          <p:spPr bwMode="auto">
            <a:xfrm>
              <a:off x="971600" y="2350064"/>
              <a:ext cx="4032448" cy="39400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3324496" y="2594088"/>
              <a:ext cx="245556" cy="110202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470588" y="2276872"/>
            <a:ext cx="2197756" cy="3937704"/>
            <a:chOff x="5508104" y="2350064"/>
            <a:chExt cx="2197756" cy="3937704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3050"/>
            <a:stretch/>
          </p:blipFill>
          <p:spPr bwMode="auto">
            <a:xfrm>
              <a:off x="5508104" y="2350064"/>
              <a:ext cx="2197756" cy="393770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5897328" y="2359816"/>
              <a:ext cx="182459" cy="81828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61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91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t="2254" r="5352" b="58652"/>
          <a:stretch/>
        </p:blipFill>
        <p:spPr bwMode="auto">
          <a:xfrm>
            <a:off x="755576" y="2492896"/>
            <a:ext cx="5255941" cy="2088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406" y="2253249"/>
            <a:ext cx="2020636" cy="29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3885017" y="2406664"/>
            <a:ext cx="2343166" cy="365719"/>
            <a:chOff x="4101040" y="2406664"/>
            <a:chExt cx="2343166" cy="365719"/>
          </a:xfrm>
        </p:grpSpPr>
        <p:grpSp>
          <p:nvGrpSpPr>
            <p:cNvPr id="3" name="그룹 2"/>
            <p:cNvGrpSpPr/>
            <p:nvPr/>
          </p:nvGrpSpPr>
          <p:grpSpPr>
            <a:xfrm>
              <a:off x="4225874" y="2406664"/>
              <a:ext cx="2218332" cy="363714"/>
              <a:chOff x="4225874" y="2406664"/>
              <a:chExt cx="1101787" cy="363714"/>
            </a:xfrm>
          </p:grpSpPr>
          <p:cxnSp>
            <p:nvCxnSpPr>
              <p:cNvPr id="15" name="직선 연결선 14"/>
              <p:cNvCxnSpPr/>
              <p:nvPr/>
            </p:nvCxnSpPr>
            <p:spPr>
              <a:xfrm flipV="1">
                <a:off x="4225874" y="2406664"/>
                <a:ext cx="159180" cy="363714"/>
              </a:xfrm>
              <a:prstGeom prst="line">
                <a:avLst/>
              </a:prstGeom>
              <a:noFill/>
              <a:ln w="19050">
                <a:solidFill>
                  <a:srgbClr val="F70F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6" name="직선 연결선 15"/>
              <p:cNvCxnSpPr/>
              <p:nvPr/>
            </p:nvCxnSpPr>
            <p:spPr>
              <a:xfrm>
                <a:off x="4382592" y="2406664"/>
                <a:ext cx="945069" cy="0"/>
              </a:xfrm>
              <a:prstGeom prst="line">
                <a:avLst/>
              </a:prstGeom>
              <a:noFill/>
              <a:ln w="19050">
                <a:solidFill>
                  <a:srgbClr val="F70F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5" name="직선 연결선 4"/>
            <p:cNvCxnSpPr/>
            <p:nvPr/>
          </p:nvCxnSpPr>
          <p:spPr>
            <a:xfrm>
              <a:off x="4101040" y="2770378"/>
              <a:ext cx="237496" cy="2005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61"/>
          <a:stretch/>
        </p:blipFill>
        <p:spPr bwMode="auto">
          <a:xfrm>
            <a:off x="3928434" y="4077072"/>
            <a:ext cx="4459991" cy="193388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3885017" y="2977496"/>
            <a:ext cx="3010694" cy="2107688"/>
            <a:chOff x="3630080" y="2212034"/>
            <a:chExt cx="3010694" cy="2107688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3927976" y="2212034"/>
              <a:ext cx="2712798" cy="2107688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630080" y="2212034"/>
              <a:ext cx="595794" cy="2005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직사각형 21"/>
          <p:cNvSpPr/>
          <p:nvPr/>
        </p:nvSpPr>
        <p:spPr>
          <a:xfrm>
            <a:off x="6895711" y="4993720"/>
            <a:ext cx="1468062" cy="181394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99592" y="1681644"/>
            <a:ext cx="592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SrvNetCommonReceiveHandler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 )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4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" t="43729" r="5352" b="1604"/>
          <a:stretch/>
        </p:blipFill>
        <p:spPr bwMode="auto">
          <a:xfrm>
            <a:off x="683568" y="3284984"/>
            <a:ext cx="4824536" cy="2680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61"/>
          <a:stretch/>
        </p:blipFill>
        <p:spPr bwMode="auto">
          <a:xfrm>
            <a:off x="4031705" y="2478204"/>
            <a:ext cx="4459991" cy="193388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241132" y="3612131"/>
            <a:ext cx="5234057" cy="2101634"/>
            <a:chOff x="3529164" y="3612131"/>
            <a:chExt cx="5234057" cy="2101634"/>
          </a:xfrm>
        </p:grpSpPr>
        <p:grpSp>
          <p:nvGrpSpPr>
            <p:cNvPr id="15" name="그룹 14"/>
            <p:cNvGrpSpPr/>
            <p:nvPr/>
          </p:nvGrpSpPr>
          <p:grpSpPr>
            <a:xfrm>
              <a:off x="3529164" y="3612131"/>
              <a:ext cx="682796" cy="2101634"/>
              <a:chOff x="4081584" y="668744"/>
              <a:chExt cx="727208" cy="2101634"/>
            </a:xfrm>
          </p:grpSpPr>
          <p:cxnSp>
            <p:nvCxnSpPr>
              <p:cNvPr id="18" name="직선 연결선 17"/>
              <p:cNvCxnSpPr/>
              <p:nvPr/>
            </p:nvCxnSpPr>
            <p:spPr>
              <a:xfrm flipV="1">
                <a:off x="4225874" y="668744"/>
                <a:ext cx="582918" cy="2101634"/>
              </a:xfrm>
              <a:prstGeom prst="line">
                <a:avLst/>
              </a:prstGeom>
              <a:noFill/>
              <a:ln w="19050">
                <a:solidFill>
                  <a:srgbClr val="F70F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직선 연결선 16"/>
              <p:cNvCxnSpPr/>
              <p:nvPr/>
            </p:nvCxnSpPr>
            <p:spPr>
              <a:xfrm>
                <a:off x="4081584" y="2770378"/>
                <a:ext cx="440369" cy="0"/>
              </a:xfrm>
              <a:prstGeom prst="line">
                <a:avLst/>
              </a:prstGeom>
              <a:noFill/>
              <a:ln w="19050">
                <a:solidFill>
                  <a:srgbClr val="F70F8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" name="직사각형 21"/>
            <p:cNvSpPr/>
            <p:nvPr/>
          </p:nvSpPr>
          <p:spPr>
            <a:xfrm>
              <a:off x="7295159" y="3612131"/>
              <a:ext cx="1468062" cy="181394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/>
            <p:cNvCxnSpPr/>
            <p:nvPr/>
          </p:nvCxnSpPr>
          <p:spPr>
            <a:xfrm>
              <a:off x="4211960" y="3612131"/>
              <a:ext cx="3083199" cy="0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7" name="직사각형 26"/>
          <p:cNvSpPr/>
          <p:nvPr/>
        </p:nvSpPr>
        <p:spPr>
          <a:xfrm>
            <a:off x="4040042" y="3838575"/>
            <a:ext cx="4451654" cy="81484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342517" y="4372206"/>
            <a:ext cx="11521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b="1" dirty="0" err="1" smtClean="0">
                <a:solidFill>
                  <a:srgbClr val="00B0F0"/>
                </a:solidFill>
              </a:rPr>
              <a:t>shellcode</a:t>
            </a:r>
            <a:endParaRPr lang="ko-KR" altLang="en-US" sz="1500" b="1" dirty="0">
              <a:solidFill>
                <a:srgbClr val="00B0F0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1878272" y="5894962"/>
            <a:ext cx="1860947" cy="1766"/>
          </a:xfrm>
          <a:prstGeom prst="lin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직사각형 18"/>
          <p:cNvSpPr/>
          <p:nvPr/>
        </p:nvSpPr>
        <p:spPr>
          <a:xfrm>
            <a:off x="4068617" y="3864753"/>
            <a:ext cx="1453601" cy="154797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99592" y="1681644"/>
            <a:ext cx="5925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SrvNetCommonReceiveHandler</a:t>
            </a: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 )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23" name="직사각형 2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63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38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484784"/>
            <a:ext cx="2677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Network packet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397329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blah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11097"/>
            <a:ext cx="8016020" cy="398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39551" y="3429001"/>
            <a:ext cx="8039369" cy="125858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1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669"/>
            <a:ext cx="6570593" cy="388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9552" y="1484784"/>
            <a:ext cx="2677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Network packet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539552" y="1730410"/>
            <a:ext cx="8820472" cy="4290878"/>
            <a:chOff x="539552" y="1730410"/>
            <a:chExt cx="8820472" cy="4290878"/>
          </a:xfrm>
        </p:grpSpPr>
        <p:sp>
          <p:nvSpPr>
            <p:cNvPr id="16" name="직사각형 15"/>
            <p:cNvSpPr/>
            <p:nvPr/>
          </p:nvSpPr>
          <p:spPr>
            <a:xfrm>
              <a:off x="539552" y="2330950"/>
              <a:ext cx="6570594" cy="3690338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788024" y="1730410"/>
              <a:ext cx="4572000" cy="36740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b="1" dirty="0">
                  <a:latin typeface="나눔바른고딕" pitchFamily="50" charset="-127"/>
                  <a:ea typeface="나눔바른고딕" pitchFamily="50" charset="-127"/>
                </a:rPr>
                <a:t>* pool </a:t>
              </a:r>
              <a:r>
                <a:rPr lang="en-US" altLang="ko-KR" sz="1300" b="1" dirty="0" err="1">
                  <a:latin typeface="나눔바른고딕" pitchFamily="50" charset="-127"/>
                  <a:ea typeface="나눔바른고딕" pitchFamily="50" charset="-127"/>
                </a:rPr>
                <a:t>Alloc</a:t>
              </a:r>
              <a:r>
                <a:rPr lang="en-US" altLang="ko-KR" sz="1300" b="1" dirty="0"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300" dirty="0">
                  <a:latin typeface="나눔바른고딕" pitchFamily="50" charset="-127"/>
                  <a:ea typeface="나눔바른고딕" pitchFamily="50" charset="-127"/>
                </a:rPr>
                <a:t>: Create multiple SRVNET buffers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4382548" y="1924246"/>
              <a:ext cx="429185" cy="1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flipV="1">
              <a:off x="3851920" y="1929856"/>
              <a:ext cx="539593" cy="405626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482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484784"/>
            <a:ext cx="2677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Network packet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96185"/>
            <a:ext cx="8082233" cy="399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39551" y="2531601"/>
            <a:ext cx="8101015" cy="129405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49" name="그룹 2048"/>
          <p:cNvGrpSpPr/>
          <p:nvPr/>
        </p:nvGrpSpPr>
        <p:grpSpPr>
          <a:xfrm>
            <a:off x="949340" y="4623371"/>
            <a:ext cx="2845941" cy="1478309"/>
            <a:chOff x="939066" y="4623371"/>
            <a:chExt cx="2845941" cy="1478309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771800" y="4632588"/>
              <a:ext cx="1009090" cy="1057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951052" y="6093296"/>
              <a:ext cx="311073" cy="0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1262125" y="5948737"/>
              <a:ext cx="2518765" cy="543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269906" y="5949280"/>
              <a:ext cx="0" cy="152400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780890" y="4623371"/>
              <a:ext cx="4117" cy="1336273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949340" y="4757429"/>
              <a:ext cx="4117" cy="1336273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2774023" y="4623371"/>
              <a:ext cx="2249" cy="152400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939066" y="4766041"/>
              <a:ext cx="1845231" cy="1168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54" name="그룹 2053"/>
          <p:cNvGrpSpPr/>
          <p:nvPr/>
        </p:nvGrpSpPr>
        <p:grpSpPr>
          <a:xfrm>
            <a:off x="3780890" y="5034081"/>
            <a:ext cx="4389236" cy="492443"/>
            <a:chOff x="3780890" y="5034081"/>
            <a:chExt cx="4389236" cy="492443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3780890" y="5157192"/>
              <a:ext cx="1436746" cy="0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222346" y="5034081"/>
              <a:ext cx="294778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latin typeface="나눔바른고딕" pitchFamily="50" charset="-127"/>
                  <a:ea typeface="나눔바른고딕" pitchFamily="50" charset="-127"/>
                </a:rPr>
                <a:t>last malicious FEA</a:t>
              </a:r>
            </a:p>
            <a:p>
              <a:r>
                <a:rPr lang="en-US" altLang="ko-KR" sz="1300" b="1" dirty="0">
                  <a:latin typeface="나눔바른고딕" pitchFamily="50" charset="-127"/>
                  <a:ea typeface="나눔바른고딕" pitchFamily="50" charset="-127"/>
                </a:rPr>
                <a:t>(Fake POOLHDR Structure)</a:t>
              </a:r>
              <a:endParaRPr lang="ko-KR" altLang="en-US" sz="1300" b="1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36" name="직사각형 35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37" name="직선 연결선 36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3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52224"/>
            <a:ext cx="5949359" cy="4942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39552" y="1546518"/>
            <a:ext cx="5949359" cy="129405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9593" y="6035899"/>
            <a:ext cx="3528392" cy="489445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4431236" y="6258217"/>
            <a:ext cx="718373" cy="1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/>
          <p:cNvSpPr txBox="1"/>
          <p:nvPr/>
        </p:nvSpPr>
        <p:spPr>
          <a:xfrm>
            <a:off x="5394364" y="5888807"/>
            <a:ext cx="11599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err="1" smtClean="0">
                <a:latin typeface="나눔바른고딕" pitchFamily="50" charset="-127"/>
                <a:ea typeface="나눔바른고딕" pitchFamily="50" charset="-127"/>
              </a:rPr>
              <a:t>shellcode</a:t>
            </a:r>
            <a:r>
              <a:rPr lang="en-US" altLang="ko-KR" sz="1300" b="1" dirty="0" smtClean="0">
                <a:latin typeface="나눔바른고딕" pitchFamily="50" charset="-127"/>
                <a:ea typeface="나눔바른고딕" pitchFamily="50" charset="-127"/>
              </a:rPr>
              <a:t>!!!</a:t>
            </a:r>
            <a:endParaRPr lang="ko-KR" altLang="en-US" sz="13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5149063" y="6036445"/>
            <a:ext cx="286487" cy="222319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그룹 1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376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8"/>
          <a:stretch/>
        </p:blipFill>
        <p:spPr bwMode="auto">
          <a:xfrm>
            <a:off x="539552" y="1463251"/>
            <a:ext cx="8064896" cy="4546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39552" y="1988840"/>
            <a:ext cx="8064896" cy="4021220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5228136" y="4437112"/>
            <a:ext cx="864096" cy="864096"/>
          </a:xfrm>
          <a:prstGeom prst="ellipse">
            <a:avLst/>
          </a:prstGeom>
          <a:noFill/>
          <a:ln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043608" y="6010060"/>
            <a:ext cx="216024" cy="299260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259632" y="6309320"/>
            <a:ext cx="648072" cy="0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1877938" y="6124654"/>
            <a:ext cx="5430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Close connection </a:t>
            </a:r>
            <a:r>
              <a:rPr lang="ko-KR" altLang="en-US" sz="1500" b="1" dirty="0" smtClean="0">
                <a:solidFill>
                  <a:srgbClr val="F70F83"/>
                </a:solidFill>
              </a:rPr>
              <a:t>→ </a:t>
            </a:r>
            <a:r>
              <a:rPr lang="en-US" altLang="ko-KR" sz="1500" b="1" dirty="0" err="1"/>
              <a:t>SrvNetWskReceiveComplete</a:t>
            </a:r>
            <a:r>
              <a:rPr lang="en-US" altLang="ko-KR" sz="1500" b="1" dirty="0"/>
              <a:t>( )</a:t>
            </a:r>
            <a:r>
              <a:rPr lang="ko-KR" altLang="en-US" sz="1500" b="1" dirty="0"/>
              <a:t> </a:t>
            </a:r>
            <a:r>
              <a:rPr lang="ko-KR" altLang="en-US" sz="1500" b="1" dirty="0" smtClean="0">
                <a:solidFill>
                  <a:srgbClr val="F70F83"/>
                </a:solidFill>
              </a:rPr>
              <a:t>→ </a:t>
            </a:r>
            <a:r>
              <a:rPr lang="en-US" altLang="ko-KR" sz="1500" b="1" dirty="0" err="1"/>
              <a:t>SrvNetCommonReceiveHandler</a:t>
            </a:r>
            <a:r>
              <a:rPr lang="en-US" altLang="ko-KR" sz="1500" b="1" dirty="0"/>
              <a:t>( ) </a:t>
            </a:r>
            <a:r>
              <a:rPr lang="ko-KR" altLang="en-US" sz="1500" b="1" dirty="0" smtClean="0">
                <a:solidFill>
                  <a:srgbClr val="F70F83"/>
                </a:solidFill>
              </a:rPr>
              <a:t>→ </a:t>
            </a:r>
            <a:r>
              <a:rPr lang="en-US" altLang="ko-KR" sz="1500" dirty="0">
                <a:solidFill>
                  <a:srgbClr val="F70F83"/>
                </a:solidFill>
              </a:rPr>
              <a:t>Call </a:t>
            </a:r>
            <a:r>
              <a:rPr lang="en-US" altLang="ko-KR" sz="1500" dirty="0" err="1">
                <a:solidFill>
                  <a:srgbClr val="F70F83"/>
                </a:solidFill>
              </a:rPr>
              <a:t>shellcode</a:t>
            </a:r>
            <a:endParaRPr lang="ko-KR" altLang="en-US" sz="1500" dirty="0">
              <a:solidFill>
                <a:srgbClr val="F70F83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5" name="직사각형 14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78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23637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DoublePulsar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46933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latin typeface="나눔바른고딕" pitchFamily="50" charset="-127"/>
                <a:ea typeface="나눔바른고딕" pitchFamily="50" charset="-127"/>
              </a:rPr>
              <a:t>SMB Exploit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에 사용된 페이로드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파일을 이용하지 않고 메모리 상에서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커널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백도어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동작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NSA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EternalBlue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와 함께 유출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69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 Intro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tudy 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1744612"/>
            <a:ext cx="17283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속마음</a:t>
            </a:r>
            <a:r>
              <a:rPr lang="en-US" altLang="ko-KR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.jpg</a:t>
            </a:r>
            <a:endParaRPr lang="ko-KR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goni\Desktop\그럴리가없어(현실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" b="1332"/>
          <a:stretch/>
        </p:blipFill>
        <p:spPr bwMode="auto">
          <a:xfrm>
            <a:off x="899592" y="2879550"/>
            <a:ext cx="2497385" cy="23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goni\Desktop\안돼애애애애애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t="4500" r="2629"/>
          <a:stretch/>
        </p:blipFill>
        <p:spPr bwMode="auto">
          <a:xfrm>
            <a:off x="4073201" y="2879551"/>
            <a:ext cx="4157284" cy="233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3565408" y="3836529"/>
            <a:ext cx="367673" cy="420505"/>
          </a:xfrm>
          <a:prstGeom prst="rightArrow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88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1744612"/>
            <a:ext cx="37903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DoublePulsar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실행 순서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3" y="2422052"/>
            <a:ext cx="74168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KPCR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sz="1600" u="sng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IDT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주소를 가지고 온 후 첫 번째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Interrupt handler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로부터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…………...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MZ header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통해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Ntoskrnl.exe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찾는다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Ntoskrnl.exe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export directory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통해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ExAllocPool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),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ExFreePool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),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ZwQuerySystemInformation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함수를 찾는다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ZwQuerySystemInformation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함수를 통해 모든 드라이버의 목록을 가져온 후 </a:t>
            </a:r>
            <a:r>
              <a:rPr lang="en-US" altLang="ko-KR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Srv.sys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위치를 찾는다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SrvTransaction2DispatchTable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SrvTransactionNotImplemented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 포인터를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쉘코드로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후킹한다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해당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쉘코드는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이후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커널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메모리에 상주하면서 백도어로 이용된다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88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693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KPCR (Kernel Processor Control Region)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469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현재 프로세서에 대한 정보를 보유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커널모드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데이터 구조체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32bit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에서는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FS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세그먼트 레지스터를 통해 접근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64bit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에서는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GS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세그먼트 레지스터를 통해 접근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Eternalblue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에서는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IDTBase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주소를 얻기 위해 이용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71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7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69392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KPCR (Kernel Processor Control Region)</a:t>
            </a:r>
            <a:endParaRPr lang="ko-KR" altLang="en-US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"/>
          <a:stretch/>
        </p:blipFill>
        <p:spPr bwMode="auto">
          <a:xfrm>
            <a:off x="908695" y="2492896"/>
            <a:ext cx="7488694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512311" y="3521006"/>
            <a:ext cx="5087152" cy="292388"/>
            <a:chOff x="1285048" y="3521006"/>
            <a:chExt cx="5087152" cy="292388"/>
          </a:xfrm>
        </p:grpSpPr>
        <p:sp>
          <p:nvSpPr>
            <p:cNvPr id="9" name="직사각형 8"/>
            <p:cNvSpPr/>
            <p:nvPr/>
          </p:nvSpPr>
          <p:spPr>
            <a:xfrm>
              <a:off x="1285048" y="3613784"/>
              <a:ext cx="3096344" cy="122361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 flipV="1">
              <a:off x="4392235" y="3674964"/>
              <a:ext cx="718373" cy="1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113605" y="3521006"/>
              <a:ext cx="125859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IDT Base </a:t>
              </a:r>
              <a:r>
                <a:rPr lang="ko-KR" altLang="en-US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주소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91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55811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IDT (Interrupt Descriptor Table)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9087" y="2422052"/>
            <a:ext cx="689327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인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터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럽트 벡터 테이블을 </a:t>
            </a:r>
            <a:r>
              <a:rPr lang="ko-KR" altLang="en-US" dirty="0">
                <a:latin typeface="나눔바른고딕" pitchFamily="50" charset="-127"/>
                <a:ea typeface="나눔바른고딕" pitchFamily="50" charset="-127"/>
              </a:rPr>
              <a:t>구현하기 위해 </a:t>
            </a:r>
            <a:r>
              <a:rPr lang="ko-KR" altLang="en-US" dirty="0" smtClean="0">
                <a:latin typeface="나눔바른고딕" pitchFamily="50" charset="-127"/>
                <a:ea typeface="나눔바른고딕" pitchFamily="50" charset="-127"/>
              </a:rPr>
              <a:t>사용됨</a:t>
            </a:r>
            <a:endParaRPr lang="en-US" altLang="ko-KR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여러 개의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KIDTENTRY64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구조체로 구성됨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KIDTENTRY64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구조체의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0x4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위치에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ntoskrnl.exe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에서 내부적으로 정의된 인터럽트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핸들러의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주소를 얻을 수 있음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73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80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4392488" cy="4827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213066" y="1799710"/>
            <a:ext cx="3771610" cy="4512853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984676" y="3501008"/>
            <a:ext cx="718373" cy="1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TextBox 14"/>
          <p:cNvSpPr txBox="1"/>
          <p:nvPr/>
        </p:nvSpPr>
        <p:spPr>
          <a:xfrm>
            <a:off x="5703049" y="3362509"/>
            <a:ext cx="167495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Interrupt Handler</a:t>
            </a:r>
            <a:endParaRPr lang="ko-KR" altLang="en-US" sz="1300" b="1" dirty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7" name="직사각형 16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73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2704564"/>
            <a:ext cx="77247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356478" y="4432757"/>
            <a:ext cx="2635169" cy="1660539"/>
            <a:chOff x="3356478" y="4293097"/>
            <a:chExt cx="2635169" cy="1660539"/>
          </a:xfrm>
        </p:grpSpPr>
        <p:sp>
          <p:nvSpPr>
            <p:cNvPr id="9" name="직사각형 8"/>
            <p:cNvSpPr/>
            <p:nvPr/>
          </p:nvSpPr>
          <p:spPr>
            <a:xfrm>
              <a:off x="3995936" y="4293097"/>
              <a:ext cx="1995711" cy="244722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 flipH="1">
              <a:off x="4355976" y="4537818"/>
              <a:ext cx="452698" cy="1123430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356478" y="5661248"/>
              <a:ext cx="214301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위로 올라가며 </a:t>
              </a:r>
              <a:r>
                <a:rPr lang="en-US" altLang="ko-KR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MZ </a:t>
              </a:r>
              <a:r>
                <a:rPr lang="ko-KR" altLang="en-US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검색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228185" y="2262574"/>
            <a:ext cx="1626620" cy="1153105"/>
            <a:chOff x="6228185" y="2088569"/>
            <a:chExt cx="1626620" cy="1153105"/>
          </a:xfrm>
        </p:grpSpPr>
        <p:sp>
          <p:nvSpPr>
            <p:cNvPr id="15" name="직사각형 14"/>
            <p:cNvSpPr/>
            <p:nvPr/>
          </p:nvSpPr>
          <p:spPr>
            <a:xfrm>
              <a:off x="6228185" y="2996952"/>
              <a:ext cx="936104" cy="244722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6857481" y="2361947"/>
              <a:ext cx="413274" cy="647257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028258" y="2088569"/>
              <a:ext cx="826547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KPCR </a:t>
              </a:r>
              <a:endParaRPr lang="ko-KR" altLang="en-US" sz="1300" b="1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813771" y="2258952"/>
            <a:ext cx="1471426" cy="1152122"/>
            <a:chOff x="4813771" y="2119292"/>
            <a:chExt cx="1471426" cy="1152122"/>
          </a:xfrm>
        </p:grpSpPr>
        <p:sp>
          <p:nvSpPr>
            <p:cNvPr id="18" name="직사각형 17"/>
            <p:cNvSpPr/>
            <p:nvPr/>
          </p:nvSpPr>
          <p:spPr>
            <a:xfrm>
              <a:off x="4813771" y="3026692"/>
              <a:ext cx="360040" cy="244722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5011237" y="2396292"/>
              <a:ext cx="424859" cy="617517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928847" y="2119292"/>
              <a:ext cx="13563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KIDTENTRY64 </a:t>
              </a:r>
              <a:endParaRPr lang="ko-KR" altLang="en-US" sz="1300" b="1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995936" y="3577625"/>
            <a:ext cx="4922821" cy="2511315"/>
            <a:chOff x="3995936" y="3437965"/>
            <a:chExt cx="4922821" cy="2511315"/>
          </a:xfrm>
        </p:grpSpPr>
        <p:sp>
          <p:nvSpPr>
            <p:cNvPr id="28" name="직사각형 27"/>
            <p:cNvSpPr/>
            <p:nvPr/>
          </p:nvSpPr>
          <p:spPr>
            <a:xfrm>
              <a:off x="3995936" y="3437965"/>
              <a:ext cx="3364088" cy="242048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연결선 29"/>
            <p:cNvCxnSpPr/>
            <p:nvPr/>
          </p:nvCxnSpPr>
          <p:spPr>
            <a:xfrm flipH="1">
              <a:off x="6938682" y="3679824"/>
              <a:ext cx="9584" cy="1981424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766404" y="5656892"/>
              <a:ext cx="315235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Interrupt handler</a:t>
              </a:r>
              <a:r>
                <a:rPr lang="ko-KR" altLang="en-US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의 포인터를 가져옴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83568" y="1628800"/>
            <a:ext cx="56092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1. ntoskrnl.exe Base Address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찾기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25" name="직사각형 24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26" name="직선 연결선 2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0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19087" y="2422052"/>
            <a:ext cx="746933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특정 함수의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Realative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Virtual Address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구하는 것이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다음과 같은 함수들의 주소를 구함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1600" y="3789040"/>
            <a:ext cx="2892104" cy="32316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 smtClean="0">
                <a:solidFill>
                  <a:srgbClr val="FF6699"/>
                </a:solidFill>
              </a:rPr>
              <a:t>ZwQuerySystemInformation</a:t>
            </a:r>
            <a:endParaRPr lang="en-US" altLang="ko-KR" sz="1500" b="1" dirty="0" smtClean="0">
              <a:solidFill>
                <a:srgbClr val="FF669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1600" y="5453659"/>
            <a:ext cx="2892103" cy="32316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500" b="1">
                <a:solidFill>
                  <a:srgbClr val="FF6699"/>
                </a:solidFill>
              </a:defRPr>
            </a:lvl1pPr>
          </a:lstStyle>
          <a:p>
            <a:r>
              <a:rPr lang="en-US" altLang="ko-KR" dirty="0" err="1"/>
              <a:t>ExFreepool</a:t>
            </a:r>
            <a:endParaRPr lang="en-US" altLang="ko-KR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873889" y="3832263"/>
            <a:ext cx="4370520" cy="276999"/>
            <a:chOff x="4909015" y="2491957"/>
            <a:chExt cx="5198505" cy="276999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4909015" y="2631960"/>
              <a:ext cx="887121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796136" y="2491957"/>
              <a:ext cx="431138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err="1" smtClean="0">
                  <a:latin typeface="나눔바른고딕" pitchFamily="50" charset="-127"/>
                  <a:ea typeface="나눔바른고딕" pitchFamily="50" charset="-127"/>
                  <a:cs typeface="DejaVu Sans Mono" pitchFamily="49" charset="0"/>
                </a:rPr>
                <a:t>후킹을</a:t>
              </a:r>
              <a:r>
                <a:rPr lang="ko-KR" altLang="en-US" sz="1200" dirty="0" smtClean="0">
                  <a:latin typeface="나눔바른고딕" pitchFamily="50" charset="-127"/>
                  <a:ea typeface="나눔바른고딕" pitchFamily="50" charset="-127"/>
                  <a:cs typeface="DejaVu Sans Mono" pitchFamily="49" charset="0"/>
                </a:rPr>
                <a:t> 하기 위해 필요한 정보들을 얻는 데 사용</a:t>
              </a:r>
              <a:endParaRPr lang="ko-KR" altLang="en-US" sz="1200" dirty="0">
                <a:latin typeface="나눔바른고딕" pitchFamily="50" charset="-127"/>
                <a:ea typeface="나눔바른고딕" pitchFamily="50" charset="-127"/>
                <a:cs typeface="DejaVu Sans Mono" pitchFamily="49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644008" y="5488447"/>
            <a:ext cx="336105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DejaVu Sans Mono" pitchFamily="49" charset="0"/>
              </a:rPr>
              <a:t>작업 완료 후 메모리를 정리하기 위해 사용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1600" y="4617981"/>
            <a:ext cx="2895926" cy="32316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500" b="1">
                <a:solidFill>
                  <a:srgbClr val="FF6699"/>
                </a:solidFill>
              </a:defRPr>
            </a:lvl1pPr>
          </a:lstStyle>
          <a:p>
            <a:r>
              <a:rPr lang="en-US" altLang="ko-KR" dirty="0" err="1"/>
              <a:t>ExAllocatePool</a:t>
            </a:r>
            <a:endParaRPr lang="en-US" altLang="ko-KR" dirty="0"/>
          </a:p>
        </p:txBody>
      </p:sp>
      <p:sp>
        <p:nvSpPr>
          <p:cNvPr id="37" name="TextBox 36"/>
          <p:cNvSpPr txBox="1"/>
          <p:nvPr/>
        </p:nvSpPr>
        <p:spPr>
          <a:xfrm>
            <a:off x="4657618" y="4687394"/>
            <a:ext cx="334744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itchFamily="50" charset="-127"/>
                <a:ea typeface="나눔바른고딕" pitchFamily="50" charset="-127"/>
                <a:cs typeface="DejaVu Sans Mono" pitchFamily="49" charset="0"/>
              </a:rPr>
              <a:t>실행 가능한 메모리 영역을 만드는 데 사용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3568" y="1628800"/>
            <a:ext cx="60412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2. Export Table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를 통해 함수 주소 얻기 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3854738" y="5635911"/>
            <a:ext cx="745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864924" y="4797493"/>
            <a:ext cx="74582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20" name="직사각형 19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22" name="직선 연결선 2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4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919087" y="2422052"/>
            <a:ext cx="7469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ZwQuerySystemInformation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 )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함수에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0xb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인자를 주면 </a:t>
            </a: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SystemQueryModuleInformation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얻을 수 있음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해당 구조체에는 로드 된 모든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드라이버에 대한 정보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존재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1628800"/>
            <a:ext cx="4908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3. </a:t>
            </a:r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SMB </a:t>
            </a:r>
            <a:r>
              <a:rPr lang="ko-KR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드라이버</a:t>
            </a:r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(Srv.sys)</a:t>
            </a:r>
            <a:r>
              <a:rPr lang="ko-KR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찾기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77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75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95"/>
          <a:stretch/>
        </p:blipFill>
        <p:spPr bwMode="auto">
          <a:xfrm>
            <a:off x="805805" y="2746039"/>
            <a:ext cx="7555287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843531" y="3857601"/>
            <a:ext cx="4616901" cy="1026948"/>
            <a:chOff x="3123451" y="3780075"/>
            <a:chExt cx="4616901" cy="1026948"/>
          </a:xfrm>
        </p:grpSpPr>
        <p:sp>
          <p:nvSpPr>
            <p:cNvPr id="20" name="직사각형 19"/>
            <p:cNvSpPr/>
            <p:nvPr/>
          </p:nvSpPr>
          <p:spPr>
            <a:xfrm>
              <a:off x="3123451" y="3780075"/>
              <a:ext cx="1995711" cy="416248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3339335" y="4196322"/>
              <a:ext cx="360040" cy="456813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707904" y="4514635"/>
              <a:ext cx="403244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인자를 </a:t>
              </a:r>
              <a:r>
                <a:rPr lang="en-US" altLang="ko-KR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0xb</a:t>
              </a:r>
              <a:r>
                <a:rPr lang="ko-KR" altLang="en-US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로 </a:t>
              </a:r>
              <a:r>
                <a:rPr lang="en-US" altLang="ko-KR" sz="1300" b="1" dirty="0" err="1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zwQuerySystemInformation</a:t>
              </a:r>
              <a:r>
                <a:rPr lang="ko-KR" altLang="en-US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을 호출  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83568" y="1628800"/>
            <a:ext cx="49080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3. SMB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드라이버</a:t>
            </a:r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(Srv.sys)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찾기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29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19087" y="2417113"/>
            <a:ext cx="746933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알아온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드라이버의 주소에서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.data section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찾음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39"/>
          <a:stretch/>
        </p:blipFill>
        <p:spPr bwMode="auto">
          <a:xfrm>
            <a:off x="827584" y="3501008"/>
            <a:ext cx="7455804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016963" y="3514063"/>
            <a:ext cx="2520280" cy="266012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5845248" y="4788187"/>
            <a:ext cx="310928" cy="1017077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/>
          <p:cNvSpPr txBox="1"/>
          <p:nvPr/>
        </p:nvSpPr>
        <p:spPr>
          <a:xfrm>
            <a:off x="6156176" y="5661248"/>
            <a:ext cx="20162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.data </a:t>
            </a:r>
            <a:r>
              <a:rPr lang="ko-KR" altLang="en-US" sz="1300" b="1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문자열 검색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00041" y="4356139"/>
            <a:ext cx="2808312" cy="432048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5508104" y="3780075"/>
            <a:ext cx="193128" cy="585029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Box 18"/>
          <p:cNvSpPr txBox="1"/>
          <p:nvPr/>
        </p:nvSpPr>
        <p:spPr>
          <a:xfrm>
            <a:off x="683568" y="1628800"/>
            <a:ext cx="5829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4. SMB Trans2 Dispatch Table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덮기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22" name="직사각형 21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79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965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7544" y="548680"/>
            <a:ext cx="64807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 Intro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tudy Background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1744612"/>
            <a:ext cx="15167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발표 내용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25103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but… 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이래나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저래나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…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발표는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해야하니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ㅅ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’a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약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10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년전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… SMB RCE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활용했던 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Conficker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…!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그리고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…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돌아온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RCE, </a:t>
            </a:r>
            <a:r>
              <a:rPr lang="en-US" altLang="ko-KR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Wannacry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!!! MS17-010!!!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새로운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취약점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위한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…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여정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!!!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직선 연결선 7"/>
          <p:cNvCxnSpPr/>
          <p:nvPr/>
        </p:nvCxnSpPr>
        <p:spPr>
          <a:xfrm flipH="1">
            <a:off x="539552" y="1221277"/>
            <a:ext cx="8064896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33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3568" y="1628800"/>
            <a:ext cx="5829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4. SMB Trans2 Dispatch Table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덮기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9087" y="2422052"/>
            <a:ext cx="7469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data section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SrvTransaction2DispatchTable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SrvTransactionNotImplemented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주소를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백도어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쉘코드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주소로 덮어씀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4" name="직사각형 13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94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19087" y="2307722"/>
            <a:ext cx="746933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.data section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SrvTransaction2DispatchTable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9"/>
          <a:stretch/>
        </p:blipFill>
        <p:spPr bwMode="auto">
          <a:xfrm>
            <a:off x="919087" y="2956230"/>
            <a:ext cx="7449946" cy="326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3525789" y="4912593"/>
            <a:ext cx="5059609" cy="292388"/>
            <a:chOff x="3523982" y="5019251"/>
            <a:chExt cx="5219491" cy="320549"/>
          </a:xfrm>
        </p:grpSpPr>
        <p:sp>
          <p:nvSpPr>
            <p:cNvPr id="19" name="직사각형 18"/>
            <p:cNvSpPr/>
            <p:nvPr/>
          </p:nvSpPr>
          <p:spPr>
            <a:xfrm>
              <a:off x="3523982" y="5117079"/>
              <a:ext cx="2808312" cy="133006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1598" y="5019251"/>
              <a:ext cx="2371875" cy="32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b="1" dirty="0" err="1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쉘코드</a:t>
              </a:r>
              <a:r>
                <a:rPr lang="ko-KR" altLang="en-US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 주소로 </a:t>
              </a:r>
              <a:r>
                <a:rPr lang="en-US" altLang="ko-KR" sz="1300" b="1" dirty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overwrite</a:t>
              </a:r>
              <a:endParaRPr lang="ko-KR" altLang="en-US" sz="1300" b="1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568" y="1628800"/>
            <a:ext cx="5829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4. SMB Trans2 Dispatch Table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덮기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81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4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flipH="1">
            <a:off x="6013934" y="3809898"/>
            <a:ext cx="307223" cy="0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/>
          <p:cNvSpPr txBox="1"/>
          <p:nvPr/>
        </p:nvSpPr>
        <p:spPr>
          <a:xfrm>
            <a:off x="1187624" y="5789716"/>
            <a:ext cx="67687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0x70 offset</a:t>
            </a:r>
            <a:r>
              <a:rPr lang="ko-KR" altLang="en-US" sz="13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에 있는 </a:t>
            </a:r>
            <a:r>
              <a:rPr lang="en-US" altLang="ko-KR" sz="1300" b="1" dirty="0" err="1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SrvTransactionNotImplemented</a:t>
            </a:r>
            <a:r>
              <a:rPr lang="en-US" altLang="ko-KR" sz="13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3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함수를 </a:t>
            </a:r>
            <a:r>
              <a:rPr lang="ko-KR" altLang="en-US" sz="1300" b="1" dirty="0" err="1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쉘코드</a:t>
            </a:r>
            <a:r>
              <a:rPr lang="ko-KR" altLang="en-US" sz="13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 주소로 </a:t>
            </a:r>
            <a:r>
              <a:rPr lang="en-US" altLang="ko-KR" sz="13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overwrite</a:t>
            </a:r>
            <a:endParaRPr lang="ko-KR" altLang="en-US" sz="1300" b="1" dirty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866" y="2579978"/>
            <a:ext cx="6484268" cy="2937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069718" y="3397028"/>
            <a:ext cx="2439913" cy="489171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5077830" y="3886199"/>
            <a:ext cx="873691" cy="1919065"/>
          </a:xfrm>
          <a:prstGeom prst="line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5829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4. SMB Trans2 Dispatch Table 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덮기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7" name="직사각형 16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1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19087" y="2420888"/>
            <a:ext cx="725103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이후 잘못된 </a:t>
            </a:r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knock request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만들어 보내면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후킹된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쉘코드를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호출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0x23, 0xc8, 0x77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명령어가 담긴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패킷을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통해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ping, exec, kill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등의 기능을 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행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가능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59632" y="3933056"/>
            <a:ext cx="6680215" cy="1872208"/>
            <a:chOff x="1276161" y="3933056"/>
            <a:chExt cx="6680215" cy="187220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161" y="3933056"/>
              <a:ext cx="6680215" cy="187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996240" y="5578017"/>
              <a:ext cx="5938085" cy="213183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1628800"/>
            <a:ext cx="29370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5. </a:t>
            </a:r>
            <a:r>
              <a:rPr lang="ko-KR" alt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백도어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기능 이용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6" name="직사각형 15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83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76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3" b="19864"/>
          <a:stretch/>
        </p:blipFill>
        <p:spPr bwMode="auto">
          <a:xfrm>
            <a:off x="1475656" y="2481506"/>
            <a:ext cx="6192688" cy="353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700895" y="2521471"/>
            <a:ext cx="646969" cy="154906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00895" y="4100090"/>
            <a:ext cx="646969" cy="154906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00895" y="4968378"/>
            <a:ext cx="646969" cy="154906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83568" y="1628800"/>
            <a:ext cx="29370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5. </a:t>
            </a:r>
            <a:r>
              <a:rPr lang="ko-KR" alt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백도어</a:t>
            </a:r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기능 이용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18" name="직사각형 17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Exploitation Sequence</a:t>
              </a:r>
            </a:p>
          </p:txBody>
        </p:sp>
        <p:cxnSp>
          <p:nvCxnSpPr>
            <p:cNvPr id="19" name="직선 연결선 18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0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sp>
          <p:nvSpPr>
            <p:cNvPr id="9" name="직사각형 8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Demo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ms17_0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3250" y="1412776"/>
            <a:ext cx="8604448" cy="42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467544" y="548680"/>
            <a:ext cx="8136904" cy="707886"/>
            <a:chOff x="467544" y="548680"/>
            <a:chExt cx="8136904" cy="707886"/>
          </a:xfrm>
        </p:grpSpPr>
        <p:cxnSp>
          <p:nvCxnSpPr>
            <p:cNvPr id="11" name="직선 연결선 10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467544" y="548680"/>
              <a:ext cx="648072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03 </a:t>
              </a:r>
              <a:r>
                <a:rPr lang="en-US" altLang="ko-KR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Wannacry</a:t>
              </a:r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Patch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41" b="31700"/>
          <a:stretch/>
        </p:blipFill>
        <p:spPr bwMode="auto">
          <a:xfrm>
            <a:off x="549279" y="1484784"/>
            <a:ext cx="8064897" cy="25365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goni\Desktop\패치전 패치후_ida_캡처\wannaycry_patch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1" t="27630" r="47739" b="59226"/>
          <a:stretch/>
        </p:blipFill>
        <p:spPr bwMode="auto">
          <a:xfrm>
            <a:off x="3364036" y="4221088"/>
            <a:ext cx="5256584" cy="1865279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05987" y="3543304"/>
            <a:ext cx="19146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 smtClean="0">
                <a:solidFill>
                  <a:schemeClr val="bg1">
                    <a:lumMod val="65000"/>
                  </a:schemeClr>
                </a:solidFill>
                <a:latin typeface="+mn-ea"/>
              </a:rPr>
              <a:t>Unpatched</a:t>
            </a:r>
            <a:endParaRPr lang="ko-KR" altLang="en-US" sz="2500" b="1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5987" y="4218906"/>
            <a:ext cx="19146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b="1" dirty="0" smtClean="0">
                <a:solidFill>
                  <a:srgbClr val="00B0F0"/>
                </a:solidFill>
                <a:latin typeface="+mn-ea"/>
              </a:rPr>
              <a:t>Patched</a:t>
            </a:r>
            <a:endParaRPr lang="ko-KR" altLang="en-US" sz="2500" b="1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164436" y="5551250"/>
            <a:ext cx="2084962" cy="1977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80280" y="3491280"/>
            <a:ext cx="2687664" cy="2159541"/>
            <a:chOff x="1429966" y="3531140"/>
            <a:chExt cx="2687664" cy="2159541"/>
          </a:xfrm>
        </p:grpSpPr>
        <p:sp>
          <p:nvSpPr>
            <p:cNvPr id="4" name="직사각형 3"/>
            <p:cNvSpPr/>
            <p:nvPr/>
          </p:nvSpPr>
          <p:spPr>
            <a:xfrm>
              <a:off x="1429966" y="3531140"/>
              <a:ext cx="1634247" cy="194553"/>
            </a:xfrm>
            <a:prstGeom prst="rect">
              <a:avLst/>
            </a:prstGeom>
            <a:noFill/>
            <a:ln w="28575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B0F0"/>
                </a:solidFill>
              </a:endParaRPr>
            </a:p>
          </p:txBody>
        </p:sp>
        <p:cxnSp>
          <p:nvCxnSpPr>
            <p:cNvPr id="8" name="직선 연결선 7"/>
            <p:cNvCxnSpPr>
              <a:stCxn id="4" idx="2"/>
            </p:cNvCxnSpPr>
            <p:nvPr/>
          </p:nvCxnSpPr>
          <p:spPr>
            <a:xfrm>
              <a:off x="2247090" y="3725693"/>
              <a:ext cx="583659" cy="1964988"/>
            </a:xfrm>
            <a:prstGeom prst="line">
              <a:avLst/>
            </a:prstGeom>
            <a:noFill/>
            <a:ln w="28575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2830749" y="5690681"/>
              <a:ext cx="1286881" cy="0"/>
            </a:xfrm>
            <a:prstGeom prst="straightConnector1">
              <a:avLst/>
            </a:prstGeom>
            <a:ln w="28575">
              <a:solidFill>
                <a:srgbClr val="F70F8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직사각형 17"/>
          <p:cNvSpPr/>
          <p:nvPr/>
        </p:nvSpPr>
        <p:spPr>
          <a:xfrm>
            <a:off x="4258470" y="4215318"/>
            <a:ext cx="1232520" cy="19779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92080" y="1494511"/>
            <a:ext cx="3328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latin typeface="+mn-ea"/>
              </a:rPr>
              <a:t>SrvOs2FeaListSizeToNt( 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20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9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852936"/>
            <a:ext cx="7772400" cy="1008112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04 What we tried</a:t>
            </a:r>
            <a:endParaRPr lang="ko-KR" altLang="en-US" sz="2600" b="1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6400800" cy="2135088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err="1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Fuzzer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Code </a:t>
            </a: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Auditing</a:t>
            </a:r>
          </a:p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</a:t>
            </a: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nd…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755576" y="3861048"/>
            <a:ext cx="77048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85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1744612"/>
            <a:ext cx="27943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Fuzzer</a:t>
            </a:r>
            <a:r>
              <a:rPr lang="en-US" altLang="ko-KR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사전 조사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9087" y="2422052"/>
            <a:ext cx="7469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의외로 기존에 존재하는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퍼저는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1-2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 밖에 없음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그마저도 대부분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Dumb Fuzzing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→ 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Smart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Fuzzing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을 해보자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95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70334" y="1899272"/>
            <a:ext cx="7647649" cy="3833984"/>
            <a:chOff x="395536" y="1899272"/>
            <a:chExt cx="7647649" cy="3833984"/>
          </a:xfrm>
        </p:grpSpPr>
        <p:pic>
          <p:nvPicPr>
            <p:cNvPr id="11270" name="Picture 6" descr="[packet.bmp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40" y="1916832"/>
              <a:ext cx="7600271" cy="3744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399016" y="1899272"/>
              <a:ext cx="7640084" cy="1961776"/>
            </a:xfrm>
            <a:prstGeom prst="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0070C0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95536" y="3861048"/>
              <a:ext cx="7647649" cy="720080"/>
            </a:xfrm>
            <a:prstGeom prst="rect">
              <a:avLst/>
            </a:prstGeom>
            <a:noFill/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4581128"/>
              <a:ext cx="7647649" cy="1152128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206604" y="2763368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70C0"/>
                </a:solidFill>
                <a:latin typeface="나눔바른고딕" pitchFamily="50" charset="-127"/>
                <a:ea typeface="나눔바른고딕" pitchFamily="50" charset="-127"/>
              </a:rPr>
              <a:t>Header</a:t>
            </a:r>
            <a:endParaRPr lang="ko-KR" altLang="en-US" sz="1200" b="1" dirty="0">
              <a:solidFill>
                <a:srgbClr val="0070C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03124" y="4082588"/>
            <a:ext cx="97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00B050"/>
                </a:solidFill>
                <a:latin typeface="나눔바른고딕" pitchFamily="50" charset="-127"/>
                <a:ea typeface="나눔바른고딕" pitchFamily="50" charset="-127"/>
              </a:rPr>
              <a:t>Parameter</a:t>
            </a:r>
            <a:endParaRPr lang="ko-KR" altLang="en-US" sz="1200" b="1" dirty="0">
              <a:solidFill>
                <a:srgbClr val="00B05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03124" y="5018692"/>
            <a:ext cx="97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Data</a:t>
            </a:r>
            <a:endParaRPr lang="ko-KR" altLang="en-US" sz="1200" b="1" dirty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20" name="직사각형 19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4" name="직선 연결선 23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89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3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76275" y="2852936"/>
            <a:ext cx="7774632" cy="1008112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02 </a:t>
            </a:r>
            <a:r>
              <a:rPr lang="en-US" altLang="ko-KR" sz="4800" dirty="0" err="1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Conficker</a:t>
            </a:r>
            <a:r>
              <a:rPr lang="en-US" altLang="ko-KR" sz="48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(feat. MS08-067)</a:t>
            </a:r>
            <a:endParaRPr lang="ko-KR" altLang="en-US" sz="40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6400800" cy="2135088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Background</a:t>
            </a:r>
          </a:p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Vulnerability</a:t>
            </a:r>
          </a:p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Demo</a:t>
            </a:r>
          </a:p>
          <a:p>
            <a:pPr marL="457200" indent="-457200" algn="l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2000" b="1" dirty="0" smtClean="0">
                <a:solidFill>
                  <a:schemeClr val="bg1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Patch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746051" y="3861048"/>
            <a:ext cx="77048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06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 descr="[packet.bmp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8" y="2132856"/>
            <a:ext cx="760027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59578" y="1606475"/>
            <a:ext cx="5080388" cy="1228901"/>
            <a:chOff x="644137" y="1462459"/>
            <a:chExt cx="5080388" cy="1228901"/>
          </a:xfrm>
        </p:grpSpPr>
        <p:sp>
          <p:nvSpPr>
            <p:cNvPr id="21" name="직사각형 20"/>
            <p:cNvSpPr/>
            <p:nvPr/>
          </p:nvSpPr>
          <p:spPr>
            <a:xfrm>
              <a:off x="644137" y="2403328"/>
              <a:ext cx="2004719" cy="288032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00189" y="1462459"/>
              <a:ext cx="3024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Command</a:t>
              </a:r>
              <a:r>
                <a:rPr lang="ko-KR" altLang="en-US" sz="1200" b="1" dirty="0" smtClean="0">
                  <a:solidFill>
                    <a:srgbClr val="F70F83"/>
                  </a:solidFill>
                  <a:latin typeface="나눔바른고딕" pitchFamily="50" charset="-127"/>
                  <a:ea typeface="나눔바른고딕" pitchFamily="50" charset="-127"/>
                </a:rPr>
                <a:t>에 따라 수행하는 작업이 다름</a:t>
              </a:r>
              <a:endParaRPr lang="ko-KR" altLang="en-US" sz="1200" b="1" dirty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 flipV="1">
              <a:off x="2008748" y="1617766"/>
              <a:ext cx="691044" cy="785562"/>
            </a:xfrm>
            <a:prstGeom prst="line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2" name="직사각형 11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90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1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84"/>
          <a:stretch/>
        </p:blipFill>
        <p:spPr bwMode="auto">
          <a:xfrm>
            <a:off x="573460" y="1347157"/>
            <a:ext cx="2582595" cy="5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71"/>
          <a:stretch/>
        </p:blipFill>
        <p:spPr bwMode="auto">
          <a:xfrm>
            <a:off x="3419872" y="1484783"/>
            <a:ext cx="2454709" cy="515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5"/>
          <a:stretch/>
        </p:blipFill>
        <p:spPr bwMode="auto">
          <a:xfrm>
            <a:off x="6228184" y="1480095"/>
            <a:ext cx="2664296" cy="144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72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23024" y="377592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각 </a:t>
            </a:r>
            <a:r>
              <a:rPr lang="en-US" altLang="ko-KR" sz="14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Command</a:t>
            </a:r>
            <a:r>
              <a:rPr lang="ko-KR" altLang="en-US" sz="14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마다</a:t>
            </a:r>
            <a:endParaRPr lang="en-US" altLang="ko-KR" sz="1400" b="1" dirty="0" smtClean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14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Request</a:t>
            </a:r>
            <a:r>
              <a:rPr lang="ko-KR" altLang="en-US" sz="1400" b="1" dirty="0" smtClean="0">
                <a:solidFill>
                  <a:srgbClr val="F70F83"/>
                </a:solidFill>
                <a:latin typeface="나눔바른고딕" pitchFamily="50" charset="-127"/>
                <a:ea typeface="나눔바른고딕" pitchFamily="50" charset="-127"/>
              </a:rPr>
              <a:t> 형식이 다름</a:t>
            </a:r>
            <a:endParaRPr lang="ko-KR" altLang="en-US" sz="1400" b="1" dirty="0">
              <a:solidFill>
                <a:srgbClr val="F70F83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34"/>
          <a:stretch/>
        </p:blipFill>
        <p:spPr bwMode="auto">
          <a:xfrm>
            <a:off x="539552" y="1412774"/>
            <a:ext cx="2513617" cy="253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44137" y="2792306"/>
            <a:ext cx="1407584" cy="144016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49077" y="3930998"/>
            <a:ext cx="5008184" cy="2687031"/>
            <a:chOff x="683568" y="4015939"/>
            <a:chExt cx="5008184" cy="2687031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4015939"/>
              <a:ext cx="5008184" cy="2687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796537" y="5359455"/>
              <a:ext cx="1407584" cy="144016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9" name="직사각형 18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5"/>
          <a:stretch/>
        </p:blipFill>
        <p:spPr bwMode="auto">
          <a:xfrm>
            <a:off x="3175292" y="1399577"/>
            <a:ext cx="2340768" cy="253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중괄호 3"/>
          <p:cNvSpPr/>
          <p:nvPr/>
        </p:nvSpPr>
        <p:spPr>
          <a:xfrm>
            <a:off x="5611328" y="1564343"/>
            <a:ext cx="1080120" cy="4823650"/>
          </a:xfrm>
          <a:prstGeom prst="rightBrace">
            <a:avLst>
              <a:gd name="adj1" fmla="val 12742"/>
              <a:gd name="adj2" fmla="val 49604"/>
            </a:avLst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6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92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82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99592" y="1744612"/>
            <a:ext cx="17277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Fuzzing…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9087" y="2422052"/>
            <a:ext cx="746933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퍼징을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하기 위해 각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Command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request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명시해야 함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Request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뿐만 아니라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Response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...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하지만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Command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가 너무 많다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 :(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→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4"/>
              </a:rPr>
              <a:t>https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4"/>
              </a:rPr>
              <a:t>://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4"/>
              </a:rPr>
              <a:t>github.com/CoreSecurity/impacket/blob/master/impacket/smb.py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	      	: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다수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Command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의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request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형식이 클래스로 잘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구현되어있음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9" name="직사각형 8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93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4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2" t="251" r="11401" b="-1"/>
          <a:stretch/>
        </p:blipFill>
        <p:spPr bwMode="auto">
          <a:xfrm>
            <a:off x="539552" y="1412776"/>
            <a:ext cx="4176464" cy="495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91880" y="3582541"/>
            <a:ext cx="52565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→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Request, Response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로 나누어 클래스를 구현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→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모든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Command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에 대해 구현된 것이 아니라서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빠진 것들은 새로 클래스를 보충해야 함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1" name="직사각형 10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오른쪽 중괄호 12"/>
          <p:cNvSpPr/>
          <p:nvPr/>
        </p:nvSpPr>
        <p:spPr>
          <a:xfrm>
            <a:off x="2411760" y="1476454"/>
            <a:ext cx="1080120" cy="4823650"/>
          </a:xfrm>
          <a:prstGeom prst="rightBrace">
            <a:avLst>
              <a:gd name="adj1" fmla="val 12742"/>
              <a:gd name="adj2" fmla="val 49604"/>
            </a:avLst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14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94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4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224363" y="2071704"/>
            <a:ext cx="37401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Command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별로 통신하는 함수를 구현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랜덤한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값을 넣어서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패킷을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전송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552" y="2060848"/>
            <a:ext cx="4629628" cy="3888432"/>
            <a:chOff x="395536" y="2060848"/>
            <a:chExt cx="4629628" cy="3888432"/>
          </a:xfrm>
        </p:grpSpPr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2060848"/>
              <a:ext cx="4629628" cy="388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2843808" y="3284984"/>
              <a:ext cx="720080" cy="144016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843808" y="3437384"/>
              <a:ext cx="720080" cy="144016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123728" y="3717032"/>
              <a:ext cx="792088" cy="144016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2" name="직사각형 11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95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1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72386"/>
            <a:ext cx="7200800" cy="424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5148064" y="2492896"/>
            <a:ext cx="2952328" cy="3456384"/>
          </a:xfrm>
          <a:prstGeom prst="rect">
            <a:avLst/>
          </a:prstGeom>
          <a:noFill/>
          <a:ln w="19050">
            <a:solidFill>
              <a:srgbClr val="F70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9" name="직사각형 8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96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0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9117" y="2424137"/>
            <a:ext cx="73352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NO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CRASH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......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  <a:sym typeface="Wingdings" pitchFamily="2" charset="2"/>
              </a:rPr>
              <a:t> :(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좀 더 다른 방법을 찾아보기로 함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1744612"/>
            <a:ext cx="933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But..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5" name="직사각형 14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97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026433"/>
            <a:ext cx="2952328" cy="22117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84042"/>
            <a:ext cx="3600400" cy="22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9087" y="2420888"/>
            <a:ext cx="7757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SMB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프로토콜이 내부적으로 사용하는 데이터들을 조사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정적 프로토콜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퍼징이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아닌 </a:t>
            </a:r>
            <a:r>
              <a:rPr lang="ko-KR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동적 데이터 </a:t>
            </a:r>
            <a:r>
              <a:rPr lang="ko-KR" alt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퍼징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으로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도전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Eternalblue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 동적 데이터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(ex: FEA)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를 다룰 때 발생하는 취약점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1744612"/>
            <a:ext cx="19399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두 번째 도전</a:t>
            </a:r>
            <a:endParaRPr lang="en-US" altLang="ko-KR" sz="3000" dirty="0">
              <a:solidFill>
                <a:schemeClr val="tx1">
                  <a:lumMod val="85000"/>
                  <a:lumOff val="1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5" name="직사각형 14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98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55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6165304"/>
            <a:ext cx="1291596" cy="44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469" y="2279248"/>
            <a:ext cx="4574223" cy="288032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00504" y="1988840"/>
            <a:ext cx="3542846" cy="3415450"/>
            <a:chOff x="400504" y="1988840"/>
            <a:chExt cx="3542846" cy="3415450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22"/>
            <a:stretch/>
          </p:blipFill>
          <p:spPr bwMode="auto">
            <a:xfrm>
              <a:off x="400504" y="1988840"/>
              <a:ext cx="3542846" cy="341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491108" y="2034526"/>
              <a:ext cx="3352630" cy="3369764"/>
            </a:xfrm>
            <a:prstGeom prst="rect">
              <a:avLst/>
            </a:prstGeom>
            <a:noFill/>
            <a:ln w="19050">
              <a:solidFill>
                <a:srgbClr val="F70F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67544" y="548680"/>
            <a:ext cx="8136904" cy="1015663"/>
            <a:chOff x="467544" y="548680"/>
            <a:chExt cx="8136904" cy="1015663"/>
          </a:xfrm>
        </p:grpSpPr>
        <p:sp>
          <p:nvSpPr>
            <p:cNvPr id="13" name="직사각형 12"/>
            <p:cNvSpPr/>
            <p:nvPr/>
          </p:nvSpPr>
          <p:spPr>
            <a:xfrm>
              <a:off x="467544" y="548680"/>
              <a:ext cx="648072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4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04 </a:t>
              </a:r>
              <a:r>
                <a: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What we tried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 </a:t>
              </a:r>
              <a:r>
                <a:rPr lang="en-US" altLang="ko-KR" sz="20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Fuzzer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  <a:p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H="1">
              <a:off x="539552" y="1221277"/>
              <a:ext cx="8064896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236140" y="6213177"/>
            <a:ext cx="375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56AA43-B64D-4CE0-A10F-0DFA392C1BE8}" type="slidenum">
              <a:rPr lang="ko-KR" altLang="en-US" b="1" smtClean="0">
                <a:solidFill>
                  <a:schemeClr val="tx1"/>
                </a:solidFill>
                <a:latin typeface="배달의민족 주아" pitchFamily="18" charset="-127"/>
                <a:ea typeface="배달의민족 주아" pitchFamily="18" charset="-127"/>
              </a:rPr>
              <a:pPr/>
              <a:t>99</a:t>
            </a:fld>
            <a:endParaRPr lang="ko-KR" altLang="en-US" b="1" dirty="0">
              <a:solidFill>
                <a:schemeClr val="tx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9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5100</TotalTime>
  <Words>3557</Words>
  <Application>Microsoft Macintosh PowerPoint</Application>
  <PresentationFormat>화면 슬라이드 쇼(4:3)</PresentationFormat>
  <Paragraphs>927</Paragraphs>
  <Slides>111</Slides>
  <Notes>86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1" baseType="lpstr">
      <vt:lpstr>맑은 고딕</vt:lpstr>
      <vt:lpstr>배달의민족 주아</vt:lpstr>
      <vt:lpstr>나눔바른고딕</vt:lpstr>
      <vt:lpstr>Wingdings</vt:lpstr>
      <vt:lpstr>배달의민족 한나는 열한살</vt:lpstr>
      <vt:lpstr>HY궁서</vt:lpstr>
      <vt:lpstr>Arial</vt:lpstr>
      <vt:lpstr>DejaVu Sans Mono</vt:lpstr>
      <vt:lpstr>THE외계인설명서</vt:lpstr>
      <vt:lpstr>Office 테마</vt:lpstr>
      <vt:lpstr>SMB 너로정했다 ㅇ&lt;-&lt;</vt:lpstr>
      <vt:lpstr>PowerPoint 프레젠테이션</vt:lpstr>
      <vt:lpstr>01 Intro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 Conficker (feat. MS08-067)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 WannaCry (feat. MS17-010)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 What we tried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conchiholic</dc:creator>
  <cp:lastModifiedBy>wh_pesante@naver.com</cp:lastModifiedBy>
  <cp:revision>305</cp:revision>
  <cp:lastPrinted>2017-06-29T06:13:19Z</cp:lastPrinted>
  <dcterms:created xsi:type="dcterms:W3CDTF">2017-06-15T06:47:56Z</dcterms:created>
  <dcterms:modified xsi:type="dcterms:W3CDTF">2017-06-29T15:00:41Z</dcterms:modified>
</cp:coreProperties>
</file>